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17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5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FF0066"/>
    <a:srgbClr val="7EC234"/>
    <a:srgbClr val="FFD85D"/>
    <a:srgbClr val="FFD757"/>
    <a:srgbClr val="FFD54F"/>
    <a:srgbClr val="FFCB25"/>
    <a:srgbClr val="D5E1EF"/>
    <a:srgbClr val="CFDDED"/>
    <a:srgbClr val="C8D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 учреждение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«Новороссийский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колледж»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здравоохранения Краснодарского края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8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44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№ 14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 «Фармакология»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«Лечебное дело»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Частная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фармакология.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Лекарственные препараты, влияющие </a:t>
            </a:r>
            <a:endParaRPr lang="ru-RU" sz="2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функцию органов 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дыхания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7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spcBef>
                <a:spcPct val="0"/>
              </a:spcBef>
              <a:defRPr/>
            </a:pPr>
            <a:r>
              <a:rPr lang="ru-RU" sz="3600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Камфора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сегодня отношение к ней стало более сдержанным. Рассматривают как профилактическое средство при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субкомпенсации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сердечной деятельности у пожилых больных, при инфекционных заболеваниях, в послеоперационном периоде.</a:t>
            </a:r>
            <a:endParaRPr lang="ru-RU" sz="36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9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spcBef>
                <a:spcPct val="0"/>
              </a:spcBef>
              <a:defRPr/>
            </a:pPr>
            <a:r>
              <a:rPr lang="ru-RU" sz="2400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Кофеин-бензоат</a:t>
            </a:r>
            <a:r>
              <a:rPr lang="ru-RU" sz="24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натрия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сильнее камфоры тонизирует ЖВЦ. На сосуды оказывает несильное прямое спазмолитическое действие, но при этом преобладает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тоногенное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влияние на сосудодвигательный центр и повышение артериального давления. Назначают при гипотонии,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коллаптоидных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состояниях центрального генеза при сохранении проводимости сосудосуживающего пути. Назначается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/к, т.к. при в/м введении коагулирует мышечные белки.</a:t>
            </a:r>
            <a:endParaRPr lang="ru-RU" sz="2400" b="1" i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450850" algn="just">
              <a:spcBef>
                <a:spcPct val="0"/>
              </a:spcBef>
              <a:defRPr/>
            </a:pPr>
            <a:r>
              <a:rPr lang="ru-RU" sz="24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Кордиамин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сильнее кофеина стимулирует сосудодвигательный центр. Повышает тонус ЦНС, уменьшает астенические явления.</a:t>
            </a:r>
            <a:endParaRPr lang="ru-RU" sz="2400" b="1" i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842968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5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к назначению:</a:t>
            </a:r>
          </a:p>
          <a:p>
            <a:pPr lvl="0" indent="450850" algn="just"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асфиксия новорожденных (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астемизол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lvl="0" indent="450850" algn="just"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гиповентиляция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отравлении средствами, угнетающими ЦНС, утоплении (кордиамин, этимизол);</a:t>
            </a:r>
          </a:p>
          <a:p>
            <a:pPr lvl="0" indent="450850" algn="just">
              <a:spcBef>
                <a:spcPct val="0"/>
              </a:spcBef>
              <a:tabLst>
                <a:tab pos="801688" algn="l"/>
              </a:tabLst>
              <a:defRPr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коллаптоидные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состояния центрального генеза (кофеин);</a:t>
            </a:r>
          </a:p>
          <a:p>
            <a:pPr lvl="0" indent="450850" algn="just">
              <a:spcBef>
                <a:spcPct val="0"/>
              </a:spcBef>
              <a:tabLst>
                <a:tab pos="801688" algn="l"/>
              </a:tabLst>
              <a:defRPr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Ослабление сердечной деятельности у пожилых людей при инфекционных заболеваниях, пневмонии (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камфора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lvl="0" indent="450850" algn="just">
              <a:spcBef>
                <a:spcPct val="0"/>
              </a:spcBef>
              <a:tabLst>
                <a:tab pos="801688" algn="l"/>
              </a:tabLst>
              <a:defRPr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гипотонии и астенические состояния у пожилых людей (кордиамин).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30000"/>
          </a:blip>
          <a:srcRect t="1724"/>
          <a:stretch>
            <a:fillRect/>
          </a:stretch>
        </p:blipFill>
        <p:spPr bwMode="auto">
          <a:xfrm>
            <a:off x="571472" y="500042"/>
            <a:ext cx="382661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500042"/>
            <a:ext cx="4143404" cy="5929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</a:rPr>
              <a:t>Н.В. Вершинин </a:t>
            </a:r>
          </a:p>
          <a:p>
            <a:pPr algn="ctr"/>
            <a:r>
              <a:rPr lang="ru-RU" sz="3200" b="1" i="1" dirty="0" smtClean="0">
                <a:solidFill>
                  <a:srgbClr val="FF0066"/>
                </a:solidFill>
              </a:rPr>
              <a:t>(1867 – 1951)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Крупный исследователь флоры и синтетической камфоры. Лауреат Государственной премии.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50000"/>
          </a:blip>
          <a:srcRect r="943"/>
          <a:stretch>
            <a:fillRect/>
          </a:stretch>
        </p:blipFill>
        <p:spPr bwMode="auto">
          <a:xfrm>
            <a:off x="357158" y="285728"/>
            <a:ext cx="4643470" cy="63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000628" y="285728"/>
            <a:ext cx="3786214" cy="631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 средства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42246" b="71065"/>
          <a:stretch>
            <a:fillRect/>
          </a:stretch>
        </p:blipFill>
        <p:spPr bwMode="auto">
          <a:xfrm>
            <a:off x="357158" y="1500174"/>
            <a:ext cx="8429684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 средства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84" t="30610" r="58819" b="52915"/>
          <a:stretch>
            <a:fillRect/>
          </a:stretch>
        </p:blipFill>
        <p:spPr bwMode="auto">
          <a:xfrm>
            <a:off x="357158" y="2000240"/>
            <a:ext cx="8429684" cy="410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 средства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0404" b="85649"/>
          <a:stretch>
            <a:fillRect/>
          </a:stretch>
        </p:blipFill>
        <p:spPr bwMode="auto">
          <a:xfrm>
            <a:off x="357158" y="2143116"/>
            <a:ext cx="8489857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 средства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60597" t="16679" r="10534" b="73043"/>
          <a:stretch>
            <a:fillRect/>
          </a:stretch>
        </p:blipFill>
        <p:spPr bwMode="auto">
          <a:xfrm>
            <a:off x="428596" y="2143116"/>
            <a:ext cx="830342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 средства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2896" t="67266" r="60057" b="12663"/>
          <a:stretch>
            <a:fillRect/>
          </a:stretch>
        </p:blipFill>
        <p:spPr bwMode="auto">
          <a:xfrm>
            <a:off x="785786" y="1571612"/>
            <a:ext cx="7572429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5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должен представлять: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механизм действия аналептиков, противокашлевых, отхаркивающих, </a:t>
            </a:r>
            <a:r>
              <a:rPr lang="ru-RU" sz="28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муколитических</a:t>
            </a: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бронхолитических</a:t>
            </a: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5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должен знать: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фармакологические эффекты;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показания к применению;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побочные эффекты аналептиков, противокашлевых, отхаркивающих, </a:t>
            </a:r>
            <a:r>
              <a:rPr lang="ru-RU" sz="28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муколитических</a:t>
            </a: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бронхолитических</a:t>
            </a: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5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должен уметь:</a:t>
            </a:r>
          </a:p>
          <a:p>
            <a:pPr lvl="0">
              <a:spcBef>
                <a:spcPct val="0"/>
              </a:spcBef>
              <a:defRPr/>
            </a:pPr>
            <a:r>
              <a:rPr lang="ru-RU" sz="28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пользуясь справочной литературой выписать рецепты и дать рекомендации по правильному применению назначенных лекарственных средств.</a:t>
            </a:r>
            <a:endParaRPr lang="ru-RU" sz="28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 средства</a:t>
            </a:r>
            <a:endParaRPr lang="ru-RU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64" t="87759" r="41619" b="434"/>
          <a:stretch>
            <a:fillRect/>
          </a:stretch>
        </p:blipFill>
        <p:spPr bwMode="auto">
          <a:xfrm>
            <a:off x="500034" y="1785926"/>
            <a:ext cx="814393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58260" r="50665" b="33405"/>
          <a:stretch>
            <a:fillRect/>
          </a:stretch>
        </p:blipFill>
        <p:spPr bwMode="auto">
          <a:xfrm>
            <a:off x="428596" y="4429132"/>
            <a:ext cx="8286808" cy="1657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и </a:t>
            </a:r>
            <a:r>
              <a:rPr lang="ru-RU" sz="4000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</a:t>
            </a: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8596" y="150017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Препараты преимущественно растительного происхождения, соли щёлочного характера, синтетические вещества, разжижающие мокроту и облегчающие её откашливания.</a:t>
            </a:r>
          </a:p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Назначать их нужно как можно раньше, чтобы предупредить раздражение слизистых и задержку мокроты при острых респираторных заболеваниях, плевритах, коклюше и других состояниях.</a:t>
            </a:r>
          </a:p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Препараты понижают вязкость мокроты, повышают активность эпителия слизистой бронхов, улучшают газообмен, ослабляют воспалительные явления.</a:t>
            </a:r>
            <a:endParaRPr kumimoji="0" lang="ru-RU" sz="28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и </a:t>
            </a:r>
            <a:r>
              <a:rPr lang="ru-RU" sz="4000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</a:t>
            </a: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8596" y="1500174"/>
            <a:ext cx="8286808" cy="5143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5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Разжижение мокроты возможно путём: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>
                <a:tab pos="180975" algn="l"/>
              </a:tabLst>
              <a:defRPr/>
            </a:pPr>
            <a:r>
              <a:rPr lang="ru-RU" sz="25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секреции воды и электролитов;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>
                <a:tab pos="180975" algn="l"/>
              </a:tabLst>
              <a:defRPr/>
            </a:pPr>
            <a:r>
              <a:rPr kumimoji="0" lang="ru-RU" sz="255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нейтрализации кислых </a:t>
            </a:r>
            <a:r>
              <a:rPr kumimoji="0" lang="ru-RU" sz="2550" b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мукополисахаридов</a:t>
            </a:r>
            <a:r>
              <a:rPr kumimoji="0" lang="ru-RU" sz="255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щёлочами;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>
                <a:tab pos="180975" algn="l"/>
              </a:tabLst>
              <a:defRPr/>
            </a:pPr>
            <a:r>
              <a:rPr lang="ru-RU" sz="25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деполимеризацией гликопротеинов (в результате разрыва дисульфидных мостиков, уменьшения липкости мокроты)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80975" algn="l"/>
              </a:tabLst>
              <a:defRPr/>
            </a:pPr>
            <a:r>
              <a:rPr lang="ru-RU" sz="25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обострении хронических заболеваний – препараты предупреждают деструкцию мерцательного эпителия. Деление на отхаркивающие и </a:t>
            </a:r>
            <a:r>
              <a:rPr lang="ru-RU" sz="25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муколитические</a:t>
            </a:r>
            <a:r>
              <a:rPr lang="ru-RU" sz="25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средства носит условный характер. Действие муколитиков прямо направлено на деполимеризацию плотных составляющих мокроты до растворимых обрывков.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и </a:t>
            </a:r>
            <a:r>
              <a:rPr lang="ru-RU" sz="4000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</a:t>
            </a: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857224" y="1500174"/>
            <a:ext cx="748670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и </a:t>
            </a:r>
            <a:r>
              <a:rPr lang="ru-RU" sz="4000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</a:t>
            </a: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834" t="6181" r="2739" b="5219"/>
          <a:stretch>
            <a:fillRect/>
          </a:stretch>
        </p:blipFill>
        <p:spPr bwMode="auto">
          <a:xfrm>
            <a:off x="285720" y="2143116"/>
            <a:ext cx="8572560" cy="395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и </a:t>
            </a:r>
            <a:r>
              <a:rPr lang="ru-RU" sz="4000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</a:t>
            </a: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658" t="3508" r="1381" b="1754"/>
          <a:stretch>
            <a:fillRect/>
          </a:stretch>
        </p:blipFill>
        <p:spPr bwMode="auto">
          <a:xfrm>
            <a:off x="428596" y="1857364"/>
            <a:ext cx="83582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5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t="11372" r="53333" b="55776"/>
          <a:stretch>
            <a:fillRect/>
          </a:stretch>
        </p:blipFill>
        <p:spPr bwMode="auto">
          <a:xfrm>
            <a:off x="214282" y="1142984"/>
            <a:ext cx="35004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46667" t="11372" b="55776"/>
          <a:stretch>
            <a:fillRect/>
          </a:stretch>
        </p:blipFill>
        <p:spPr bwMode="auto">
          <a:xfrm>
            <a:off x="214282" y="2995268"/>
            <a:ext cx="7858180" cy="364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t="42698" r="55439" b="14603"/>
          <a:stretch>
            <a:fillRect/>
          </a:stretch>
        </p:blipFill>
        <p:spPr bwMode="auto">
          <a:xfrm>
            <a:off x="214283" y="1071546"/>
            <a:ext cx="267068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45386" t="42698" b="14603"/>
          <a:stretch>
            <a:fillRect/>
          </a:stretch>
        </p:blipFill>
        <p:spPr bwMode="auto">
          <a:xfrm>
            <a:off x="214282" y="3000372"/>
            <a:ext cx="6221604" cy="36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D8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средства.</a:t>
            </a:r>
            <a:endParaRPr lang="ru-RU" sz="4000" b="1" i="1" u="sng" dirty="0">
              <a:solidFill>
                <a:srgbClr val="FFD8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508" r="1759"/>
          <a:stretch>
            <a:fillRect/>
          </a:stretch>
        </p:blipFill>
        <p:spPr bwMode="auto">
          <a:xfrm>
            <a:off x="2643174" y="1000108"/>
            <a:ext cx="3929090" cy="56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вопросы темы.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0"/>
              </a:spcBef>
              <a:buAutoNum type="arabicParenR"/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Аналептики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(этимизол, кордиамин,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кофеин-бензоат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натрия,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сульфокамфокаин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фармакологические эффекты, показания к применению, побочное действие.</a:t>
            </a:r>
          </a:p>
          <a:p>
            <a:pPr marL="514350" lvl="0" indent="-514350">
              <a:spcBef>
                <a:spcPct val="0"/>
              </a:spcBef>
              <a:buAutoNum type="arabicParenR"/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прямого и непрямого действия (растительные препараты, препараты йода, натрия гидрокарбонат), показания к применению, побочные эффекты.</a:t>
            </a:r>
          </a:p>
          <a:p>
            <a:pPr marL="514350" lvl="0" indent="-514350">
              <a:spcBef>
                <a:spcPct val="0"/>
              </a:spcBef>
              <a:buAutoNum type="arabicParenR"/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 средства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бромгексин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амброксол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ацетилцистеин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особенности действия, показания к применению, побочные эффекты.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7EC2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средства.</a:t>
            </a:r>
            <a:endParaRPr lang="ru-RU" sz="4000" b="1" i="1" u="sng" dirty="0">
              <a:solidFill>
                <a:srgbClr val="7EC2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39801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средства.</a:t>
            </a:r>
            <a:endParaRPr lang="ru-RU" sz="4000" b="1" i="1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357422" y="1000108"/>
            <a:ext cx="4181648" cy="567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 прямого действия.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57158" y="1428736"/>
            <a:ext cx="8429684" cy="521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R="0" lvl="0" indent="631825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Лечебный эффект обусловлен прямым влиянием на секреторные клетки слизистой и защитой её от раздражения.</a:t>
            </a:r>
          </a:p>
          <a:p>
            <a:pPr marR="0" lvl="0" indent="631825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Растительные полисахариды всасываются в кровь, частично выделяются бронхиальными железами, оказывают обволакивающее, противовоспалительное действие, увеличивают продукцию секрета.</a:t>
            </a:r>
          </a:p>
          <a:p>
            <a:pPr marR="0" lvl="0" indent="631825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Пероральная терапия отхаркивающими прямого действия эффективна лишь в начальных стадиях острых респираторных заболеваний. Более результативно сочетание с ингаляционной терапией (содовые ингаляции), растительные эфирные масла (анисовое, тимьяновое, эвкалиптовое). При хронических заболеваниях ингаляционной терапии принадлежит решающее значение.</a:t>
            </a:r>
            <a:endParaRPr kumimoji="0" lang="ru-RU" sz="28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 рефлекторного действия.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57158" y="1428736"/>
            <a:ext cx="8429684" cy="521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R="0" lvl="0" indent="631825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Препараты растительного происхождения, содержащие раздражающие слизистые оболочки сапонины, которые в больших</a:t>
            </a:r>
            <a:r>
              <a:rPr kumimoji="0" lang="ru-RU" sz="2800" b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дозах могут прямо возбуждать рвотный центр. В отхаркивающих дозах препараты (термопсиса, истода, девясила, синюхи, мыльника) раздражают слизистую желудка и за счёт рефлекторной активации вагусных влияний усиливают секрецию бронхиальных желёз жидкого компонента мокроты и активность мерцательного эпителия. Однако при наличии в бронхах плотных сгустков они неэффективны. Поэтому они полезны в начале острых респираторных заболеваний со скудным слизистым отделяемым. Препараты противопоказаны, склонности к бронхоспазму. Больным с вязкой мокротой не показаны атропин, димедрол.</a:t>
            </a:r>
            <a:endParaRPr kumimoji="0" lang="ru-RU" sz="28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Отхаркивающие средства рефлекторного действия.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0082"/>
            <a:ext cx="3429024" cy="51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786182" y="1571612"/>
            <a:ext cx="5143536" cy="507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Душица обыкновенная</a:t>
            </a:r>
          </a:p>
          <a:p>
            <a:pPr indent="450850"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Многолетнее травянистое, сильно ароматическое растение семейства губоцветных. Плод – 4 орешка, заключённых в отстающую чашечку. Цветёт в июне – августе.</a:t>
            </a:r>
          </a:p>
          <a:p>
            <a:pPr indent="450850"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Сырьё – прекрасное отхаркивающее средство, применяется для припарок, при головных болях, а так же для ванн при рахите и золотухе у детей. Эфирное масло или спиртовую настойку употребляют как болеутоляющее при зубной боли. Её часто применяются при бессоннице, при заболеваниях печени, желудка, при простудах, при разных женских болезнях.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8596" y="1142984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Вначале использовали ферменты (трипсин и др.) Сейчас к самым активным можно отнести </a:t>
            </a:r>
            <a:r>
              <a:rPr kumimoji="0" lang="ru-RU" sz="3200" b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ацетилцистеин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(АЦЦ, </a:t>
            </a:r>
            <a:r>
              <a:rPr kumimoji="0" lang="ru-RU" sz="3200" b="1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мукосольвин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). Они </a:t>
            </a:r>
            <a:r>
              <a:rPr kumimoji="0" lang="ru-RU" sz="3200" b="1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деполимеризуют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белковые компоненты мокроты до лёгкого отделяемых или растворимых обрывков, увеличивается секреция жидкого компонента эпителием бронхов. Не расширяются дефекты слизистой. Назначают при хронических бронхитах, пневмониях, бронхоэктатической болезни.</a:t>
            </a:r>
            <a:endParaRPr kumimoji="0" lang="ru-RU" sz="32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 средства.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8596" y="1142984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Назначают АЦЦ в виде ингаляций до 3 – 6 раз в сутки. По специальным показаниям АЦЦ можно вводить в/м, в/</a:t>
            </a:r>
            <a:r>
              <a:rPr kumimoji="0" lang="ru-RU" sz="3200" b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Аналогичное средство – </a:t>
            </a:r>
            <a:r>
              <a:rPr kumimoji="0" lang="ru-RU" sz="3200" b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месна</a:t>
            </a: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только для ингаляций. </a:t>
            </a:r>
            <a:r>
              <a:rPr kumimoji="0" lang="ru-RU" sz="3200" b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Карбоцистеин</a:t>
            </a: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назначают в капсулах или в виде сиропа.</a:t>
            </a:r>
          </a:p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Надёжным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муколитическим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отхаркивающим средством являются: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бромгексин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бисольвон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амброксол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ласольван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). Важная роль – усиление образования эндогенного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сурфактанта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Отчётливый эффект – через 24 часа, достигая пика через 5 – 10 дней.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Амброксол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назначают внутрь,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ингаляционно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в/м, в/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ru-RU" sz="32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0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 средства.</a:t>
            </a:r>
            <a:endParaRPr lang="ru-RU" sz="5000" b="1" i="1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05379"/>
            <a:ext cx="8572560" cy="49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Муколитические средства.</a:t>
            </a:r>
            <a:endParaRPr lang="ru-RU" sz="5000" b="1" i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571900" cy="54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857752" y="1214422"/>
            <a:ext cx="3647302" cy="544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Противокашлевые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8596" y="1357298"/>
            <a:ext cx="8229600" cy="521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6318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Угнетают</a:t>
            </a:r>
            <a:r>
              <a:rPr kumimoji="0" lang="ru-RU" sz="4400" b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кашлевой рефлекс в центральном звене или воздействуют на чувствительные окончания в дыхательных путях. Сухой кашель непродуктивен, т.к. не сопровождается отделением мокроты.</a:t>
            </a:r>
            <a:endParaRPr kumimoji="0" lang="ru-RU" sz="44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вопросы темы.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Противокашлевые средства центрального действия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(кодеин,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глауцин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окселадин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периферического (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либексин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действия. Показания к применению. Побочные эффекты.</a:t>
            </a:r>
          </a:p>
          <a:p>
            <a:pPr marL="361950" lvl="0" indent="-36195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Бронхолитические средства: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адреномиметики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(адреналин, эфедрин,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изадрин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сальбутамол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фенотерол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кленбутерол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М-холинолитики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(атропин,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атровент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тровентол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ксантины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теофиллин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эуфиллин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показания к применению, побочные эффекты.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Противокашлевые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8596" y="1357298"/>
            <a:ext cx="8229600" cy="521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Главное препятствие для широкого применения </a:t>
            </a:r>
            <a:r>
              <a:rPr lang="ru-RU" sz="32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кодеина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опасность развития лекарственной зависимости.</a:t>
            </a:r>
          </a:p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Глауцин</a:t>
            </a: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 эффективности равен кодеину и подавляет кашель при острых процессах, оказывает спазмолитическое действие на гладкомышечные клетки полых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органов.</a:t>
            </a:r>
          </a:p>
          <a:p>
            <a:pPr marR="0" lvl="0" indent="6318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u="sng" baseline="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Тусупрекс</a:t>
            </a:r>
            <a:r>
              <a:rPr lang="ru-RU" sz="3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2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окселадин</a:t>
            </a:r>
            <a:r>
              <a:rPr lang="ru-RU" sz="3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); </a:t>
            </a:r>
            <a:r>
              <a:rPr lang="ru-RU" sz="32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синакод</a:t>
            </a:r>
            <a:r>
              <a:rPr lang="ru-RU" sz="3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2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бутамират</a:t>
            </a:r>
            <a:r>
              <a:rPr lang="ru-RU" sz="3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тормозят кашлевой центр, не угнетая центр дыхания.</a:t>
            </a:r>
            <a:endParaRPr kumimoji="0" lang="ru-RU" sz="3200" b="1" i="1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Противокашлевые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8596" y="1357298"/>
            <a:ext cx="8229600" cy="521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6318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Либексин</a:t>
            </a:r>
            <a:r>
              <a:rPr kumimoji="0" lang="ru-RU" sz="4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противокашлевое средство периферического действия оказывает:</a:t>
            </a:r>
          </a:p>
          <a:p>
            <a:pPr marR="0" lvl="0" indent="6318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kumimoji="0" lang="ru-RU" sz="4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местноанестезирующее действие;</a:t>
            </a:r>
          </a:p>
          <a:p>
            <a:pPr marR="0" lvl="0" indent="6318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б) спазмолитическое миотропное действие на бронхи;</a:t>
            </a:r>
          </a:p>
          <a:p>
            <a:pPr marR="0" lvl="0" indent="6318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r>
              <a:rPr kumimoji="0" lang="ru-RU" sz="4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en-US" sz="4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N-</a:t>
            </a:r>
            <a:r>
              <a:rPr kumimoji="0" lang="ru-RU" sz="4000" b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холинолитический эффект.</a:t>
            </a:r>
            <a:endParaRPr kumimoji="0" lang="ru-RU" sz="4000" b="1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Противокашлевые средства.</a:t>
            </a:r>
            <a:endParaRPr lang="ru-RU" b="1" i="1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89" t="1280" r="1315" b="36006"/>
          <a:stretch>
            <a:fillRect/>
          </a:stretch>
        </p:blipFill>
        <p:spPr bwMode="auto">
          <a:xfrm>
            <a:off x="0" y="1071547"/>
            <a:ext cx="335755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289" t="62714" r="1315"/>
          <a:stretch>
            <a:fillRect/>
          </a:stretch>
        </p:blipFill>
        <p:spPr bwMode="auto">
          <a:xfrm>
            <a:off x="3357554" y="1069944"/>
            <a:ext cx="5786446" cy="57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Противокашлевые средства.</a:t>
            </a:r>
            <a:endParaRPr lang="ru-RU" b="1" i="1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r="34091" b="51886"/>
          <a:stretch>
            <a:fillRect/>
          </a:stretch>
        </p:blipFill>
        <p:spPr bwMode="auto">
          <a:xfrm>
            <a:off x="-1" y="1107513"/>
            <a:ext cx="4143373" cy="575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7417" t="52015" r="3582" b="1171"/>
          <a:stretch>
            <a:fillRect/>
          </a:stretch>
        </p:blipFill>
        <p:spPr bwMode="auto">
          <a:xfrm>
            <a:off x="4143364" y="1857364"/>
            <a:ext cx="500063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428860" y="720191"/>
            <a:ext cx="4214842" cy="61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142976" y="785794"/>
            <a:ext cx="6858048" cy="58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28596" y="928670"/>
            <a:ext cx="8229600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Это вещества разных фармакологических групп, способные устранять 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 предупреждать спазм бронхов, применяемые при бронхоспастических состояниях.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baseline="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Бронхоспастические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состояния могут наблюдаться  при хронических бронхитах, хронических пневмониях, эмфиземе лёгких, отравлениях ингибиторами, 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холинэстеразы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М-холиномиметиками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28596" y="928670"/>
            <a:ext cx="8229600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Потенциальным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бронхоспастическим </a:t>
            </a:r>
            <a:r>
              <a:rPr kumimoji="0" lang="ru-RU" sz="3200" b="1" strike="noStrike" kern="1200" cap="none" spc="0" normalizeH="0" noProof="0" dirty="0" err="1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дейстаием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обладают: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холиномиметики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strike="noStrike" kern="1200" cap="none" spc="0" normalizeH="0" baseline="0" noProof="0" dirty="0" err="1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антихолинэстеразные</a:t>
            </a: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препараты;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β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адренолитики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резерпин;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морфин;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тубокурарин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окситоцин;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baseline="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baseline="0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нитрофураты</a:t>
            </a:r>
            <a:r>
              <a:rPr lang="ru-RU" sz="3200" b="1" baseline="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strike="noStrike" kern="1200" cap="none" spc="0" normalizeH="0" noProof="0" dirty="0" err="1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салицилаты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ru-RU" sz="3200" b="1" strike="noStrike" kern="1200" cap="none" spc="0" normalizeH="0" noProof="0" dirty="0" smtClean="0">
              <a:ln>
                <a:noFill/>
              </a:ln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28596" y="928670"/>
            <a:ext cx="8229600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Решающая роль в патогенезе бронхоспазма принадлежит: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гистамину;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медленнореагирующей субстанции анафилаксии (МРС-А);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простагландинам;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strike="noStrike" kern="1200" cap="none" spc="0" normalizeH="0" noProof="0" dirty="0" err="1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аденозину</a:t>
            </a:r>
            <a:r>
              <a:rPr kumimoji="0" lang="ru-RU" sz="32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lang="ru-RU" sz="3200" b="1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Бронхорасширяющим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действием обладают: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адреномиметики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М-холинолитики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ингибиторы </a:t>
            </a:r>
            <a:r>
              <a:rPr lang="ru-RU" sz="32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фосфодиэстеразы</a:t>
            </a:r>
            <a:r>
              <a:rPr lang="ru-RU" sz="32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28596" y="928670"/>
            <a:ext cx="8229600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Адреномиметики</a:t>
            </a:r>
            <a:r>
              <a:rPr lang="ru-RU" sz="46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из них используют преимущественно  </a:t>
            </a:r>
            <a:r>
              <a:rPr lang="el-GR" sz="46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β</a:t>
            </a:r>
            <a:r>
              <a:rPr lang="ru-RU" sz="46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46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адреномиметики</a:t>
            </a:r>
            <a:r>
              <a:rPr lang="ru-RU" sz="46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Их недостатком может быть кардиотоническое и гипертензивное действие. Сейчас применяют </a:t>
            </a:r>
            <a:r>
              <a:rPr lang="el-GR" sz="46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β</a:t>
            </a:r>
            <a:r>
              <a:rPr lang="ru-RU" sz="46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2-адреномиметики.</a:t>
            </a:r>
            <a:endParaRPr lang="ru-RU" sz="46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осторожному введению аналептиков прибегают главным образом на доклинических этапах оказания скорой помощи и в условиях, когда применить более надёжный и современный метод лечения технически невозможно.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1373"/>
          <a:stretch>
            <a:fillRect/>
          </a:stretch>
        </p:blipFill>
        <p:spPr bwMode="auto">
          <a:xfrm>
            <a:off x="1285852" y="785794"/>
            <a:ext cx="6500858" cy="58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00034" y="1071546"/>
            <a:ext cx="8229600" cy="5572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Длительное их применение может привести к ослаблению лечебного эффекта (снижению чувствительности </a:t>
            </a:r>
            <a:r>
              <a:rPr kumimoji="0" lang="el-GR" sz="28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28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АР)</a:t>
            </a:r>
          </a:p>
          <a:p>
            <a:pPr marR="0" lvl="0" indent="450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М-холинолитики</a:t>
            </a:r>
            <a:endParaRPr lang="ru-RU" sz="2800" b="1" i="1" u="sng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R="0" lvl="0" indent="450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настоящее время применяют препараты для ингаляционного применения: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а</a:t>
            </a:r>
            <a:r>
              <a:rPr kumimoji="0" lang="ru-RU" sz="2800" b="1" strike="noStrike" kern="1200" cap="none" spc="0" normalizeH="0" noProof="0" dirty="0" err="1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тровент</a:t>
            </a:r>
            <a:r>
              <a:rPr kumimoji="0" lang="ru-RU" sz="28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ru-RU" sz="2800" b="1" strike="noStrike" kern="1200" cap="none" spc="0" normalizeH="0" noProof="0" dirty="0" err="1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ипратропиум</a:t>
            </a:r>
            <a:r>
              <a:rPr kumimoji="0" lang="ru-RU" sz="2800" b="1" strike="noStrike" kern="120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бромид);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strike="noStrike" kern="120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strike="noStrike" kern="1200" cap="none" spc="0" normalizeH="0" baseline="0" noProof="0" dirty="0" err="1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тровентол</a:t>
            </a:r>
            <a:r>
              <a:rPr lang="ru-RU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почти не оказывающие резорбтивного действия из побочных эффектов отмечают: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31825" algn="l"/>
              </a:tabLst>
              <a:defRPr/>
            </a:pPr>
            <a:r>
              <a:rPr lang="ru-RU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сухость во рту;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31825" algn="l"/>
              </a:tabLst>
              <a:defRPr/>
            </a:pPr>
            <a:r>
              <a:rPr lang="ru-RU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сгущение мокроты;</a:t>
            </a:r>
          </a:p>
          <a:p>
            <a:pPr marL="450850"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31825" algn="l"/>
              </a:tabLst>
              <a:defRPr/>
            </a:pPr>
            <a:r>
              <a:rPr lang="ru-RU" sz="28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нарушение чёткости зрения.</a:t>
            </a:r>
            <a:endParaRPr lang="ru-RU" sz="2800" b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57158" y="857232"/>
            <a:ext cx="8429684" cy="571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Ингибиторы </a:t>
            </a:r>
            <a:r>
              <a:rPr lang="ru-RU" sz="3000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фосфориэстеразы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применяют уже более 70 лет. Чаще всего используют 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метилксантины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теофиллин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его 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водорастворимая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форма – </a:t>
            </a:r>
            <a:r>
              <a:rPr lang="ru-RU" sz="3000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эуфиллин</a:t>
            </a:r>
            <a:r>
              <a:rPr lang="ru-RU" sz="30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0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Механизм действия: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снижение сократительной способности мышц, уменьшение содержания ионов кальция внутри клеток, расслабление бронхов.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0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Внутривенно </a:t>
            </a:r>
            <a:r>
              <a:rPr lang="ru-RU" sz="3000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эуфиллин</a:t>
            </a:r>
            <a:r>
              <a:rPr lang="ru-RU" sz="30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вводят очень медленно для купирования приступа бронхоспазма.</a:t>
            </a:r>
            <a:endParaRPr lang="ru-RU" sz="3000" b="1" i="1" u="sng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57158" y="857232"/>
            <a:ext cx="8429684" cy="571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Возможные побочные эффекты: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бессонница;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тахикардия;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аритмия;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тошнота, рвота.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Препараты пролонгированного действия: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теопэк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теобиолонг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эуфилонг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др.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000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Кромолин-натрий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интал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), 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тайлеоз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применяют для профилактики бронхоспазма. Они стабилизируют мембраны тучных клеток, назначают </a:t>
            </a:r>
            <a:r>
              <a:rPr lang="ru-RU" sz="30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ингаляционно</a:t>
            </a:r>
            <a:r>
              <a:rPr lang="ru-RU" sz="30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3000" b="1" i="1" u="sng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57158" y="857232"/>
            <a:ext cx="8429684" cy="571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i="1" u="sng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Кетотифен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назначается внутрь.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i="1" u="sng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Глюкокортикоидные препараты: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ингаляционные формы (дозированные аэрозоли) позволяют избежать нежелательных реакций.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Это препараты: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31825" algn="l"/>
              </a:tabLst>
              <a:defRPr/>
            </a:pP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4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беклометазон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4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бекотид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31825" algn="l"/>
              </a:tabLst>
              <a:defRPr/>
            </a:pP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4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будесонид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4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пульмикорт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);</a:t>
            </a:r>
          </a:p>
          <a:p>
            <a:pPr marL="450850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31825" algn="l"/>
              </a:tabLst>
              <a:defRPr/>
            </a:pP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4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флунизолид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ru-RU" sz="340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ингакорт</a:t>
            </a: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631825" algn="l"/>
              </a:tabLst>
              <a:defRPr/>
            </a:pPr>
            <a:r>
              <a:rPr lang="ru-RU" sz="340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Они обладают противовоспалительным и противоаллергическим действиями.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57158" y="857232"/>
            <a:ext cx="8429684" cy="571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Ингаляционные гормональные препараты не обладают прямым </a:t>
            </a:r>
            <a:r>
              <a:rPr lang="ru-RU" sz="325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бронхорасширяющим</a:t>
            </a: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действием и не могут применяться для срочного неотложного вмешательства. Возможные побочные эффекты: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охриплость голоса;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кандидоз полости рта.</a:t>
            </a:r>
          </a:p>
          <a:p>
            <a:pPr marR="0" lvl="0" indent="4508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астматическом статусе используют ампульные растворы </a:t>
            </a:r>
            <a:r>
              <a:rPr lang="ru-RU" sz="325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фципреналина</a:t>
            </a: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325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сальбутамола</a:t>
            </a: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325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тербуталина</a:t>
            </a: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325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гексопреналина</a:t>
            </a: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325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эуфиллина</a:t>
            </a: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3250" b="1" dirty="0" err="1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глюкокортикостероиды</a:t>
            </a:r>
            <a:r>
              <a:rPr lang="ru-RU" sz="3250" b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44251"/>
            <a:ext cx="4857752" cy="61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85794"/>
            <a:ext cx="318746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45328"/>
            <a:ext cx="7215206" cy="601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Бронхолитические</a:t>
            </a:r>
            <a:r>
              <a:rPr lang="ru-RU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  <a:endParaRPr lang="ru-RU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928794" y="857232"/>
            <a:ext cx="539276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аналептикам относятся:</a:t>
            </a:r>
          </a:p>
          <a:p>
            <a:pPr lvl="0" indent="450850" algn="just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препараты с преимущественно центральным действием:</a:t>
            </a:r>
          </a:p>
          <a:p>
            <a:pPr marL="450850" lvl="0" algn="just">
              <a:spcBef>
                <a:spcPct val="0"/>
              </a:spcBef>
              <a:buFontTx/>
              <a:buChar char="-"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этимизол;</a:t>
            </a:r>
          </a:p>
          <a:p>
            <a:pPr marL="450850" lvl="0" algn="just">
              <a:spcBef>
                <a:spcPct val="0"/>
              </a:spcBef>
              <a:buFontTx/>
              <a:buChar char="-"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кордиамин;</a:t>
            </a:r>
          </a:p>
          <a:p>
            <a:pPr marL="450850" lvl="0" algn="just">
              <a:spcBef>
                <a:spcPct val="0"/>
              </a:spcBef>
              <a:buFontTx/>
              <a:buChar char="-"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кофеин-бензоат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натрия;</a:t>
            </a:r>
          </a:p>
          <a:p>
            <a:pPr marL="450850" lvl="0" algn="just">
              <a:spcBef>
                <a:spcPct val="0"/>
              </a:spcBef>
              <a:buFontTx/>
              <a:buChar char="-"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камфора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сульфокамфокаин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аналептикам относятся:</a:t>
            </a:r>
          </a:p>
          <a:p>
            <a:pPr lvl="0" indent="450850" algn="just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 преимущественно рефлекторным действием:</a:t>
            </a:r>
          </a:p>
          <a:p>
            <a:pPr marL="450850" lvl="0" algn="just">
              <a:spcBef>
                <a:spcPct val="0"/>
              </a:spcBef>
              <a:buFontTx/>
              <a:buChar char="-"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цититон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0850" lvl="0" algn="just">
              <a:spcBef>
                <a:spcPct val="0"/>
              </a:spcBef>
              <a:buFontTx/>
              <a:buChar char="-"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лобелин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0850" lvl="0" algn="just">
              <a:spcBef>
                <a:spcPct val="0"/>
              </a:spcBef>
              <a:buFontTx/>
              <a:buChar char="-"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карбоген.</a:t>
            </a:r>
          </a:p>
          <a:p>
            <a:pPr lvl="0" indent="450850" algn="just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цититону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лобелину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прибегают редко.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00306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Препараты оказывают стимулирующее влияние на </a:t>
            </a:r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дыхательный центр.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 повторные инъекции небезопасны – могут привести к истощению функций дыхательного центра и судорогам. Один из лучших аналептиков – </a:t>
            </a:r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этимизол,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т.к. отличается меньшей склонностью к истощению функций.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Стимуляторы дыхания (дыхательные аналептики) («оживляющие»)</a:t>
            </a:r>
            <a:endParaRPr lang="ru-RU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00306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обладает противоаллергическим действием, стимулирует влияние на гипофиз – адреналовую систему, активизирует синтез белка в нейронах. Аналептики обладают стимулирующим действием на сосудодвигательный центр и симпатическую иннервацию 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1782</Words>
  <Application>Microsoft Office PowerPoint</Application>
  <PresentationFormat>Экран (4:3)</PresentationFormat>
  <Paragraphs>185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Бронхолитические средства</vt:lpstr>
      <vt:lpstr>Бронхолитические средства</vt:lpstr>
      <vt:lpstr>Бронхолитические средства</vt:lpstr>
      <vt:lpstr>Бронхолитические средства</vt:lpstr>
      <vt:lpstr>Бронхолитические средства</vt:lpstr>
      <vt:lpstr>Бронхолитические средства</vt:lpstr>
      <vt:lpstr>Отхаркивающие и муколитические средства.</vt:lpstr>
      <vt:lpstr>Отхаркивающие и муколитические средства.</vt:lpstr>
      <vt:lpstr>Отхаркивающие и муколитические средства.</vt:lpstr>
      <vt:lpstr>Отхаркивающие и муколитические средства.</vt:lpstr>
      <vt:lpstr>Отхаркивающие и муколитические средства.</vt:lpstr>
      <vt:lpstr>Презентация PowerPoint</vt:lpstr>
      <vt:lpstr>Отхаркивающие средства.</vt:lpstr>
      <vt:lpstr>Отхаркивающие средства.</vt:lpstr>
      <vt:lpstr>Отхаркивающие средства.</vt:lpstr>
      <vt:lpstr>Отхаркивающие средства.</vt:lpstr>
      <vt:lpstr>Отхаркивающие средства.</vt:lpstr>
      <vt:lpstr>Отхаркивающие средства прямого действия.</vt:lpstr>
      <vt:lpstr>Отхаркивающие средства рефлекторного действия.</vt:lpstr>
      <vt:lpstr>Отхаркивающие средства рефлекторного действия.</vt:lpstr>
      <vt:lpstr>Муколитические средства.</vt:lpstr>
      <vt:lpstr>Муколитические средства.</vt:lpstr>
      <vt:lpstr>Муколитические средства.</vt:lpstr>
      <vt:lpstr>Муколитические средства.</vt:lpstr>
      <vt:lpstr>Противокашлевые средства.</vt:lpstr>
      <vt:lpstr>Противокашлевые средства.</vt:lpstr>
      <vt:lpstr>Противокашлевые средства.</vt:lpstr>
      <vt:lpstr>Противокашлевые средства.</vt:lpstr>
      <vt:lpstr>Противокашлевые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  <vt:lpstr>Бронхолитические средства.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154</cp:revision>
  <dcterms:modified xsi:type="dcterms:W3CDTF">2020-10-12T11:06:51Z</dcterms:modified>
</cp:coreProperties>
</file>