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3" r:id="rId17"/>
    <p:sldId id="278" r:id="rId18"/>
    <p:sldId id="279" r:id="rId19"/>
    <p:sldId id="280" r:id="rId20"/>
    <p:sldId id="281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87BA0-EC1F-44DB-B94A-DC31936A4F81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C4BC7-508C-461F-B5EE-1B48986CD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3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C4BC7-508C-461F-B5EE-1B48986CD38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17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9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8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1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586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06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423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7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9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2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5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4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7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6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3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8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4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C40F-DD6C-40B4-8C0C-AD9C726D0A7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DAB2-1BD7-4589-838F-E96AFE38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297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7951060" cy="1373070"/>
          </a:xfrm>
        </p:spPr>
        <p:txBody>
          <a:bodyPr/>
          <a:lstStyle/>
          <a:p>
            <a:pPr algn="l"/>
            <a:r>
              <a:rPr lang="ru-RU" sz="4000" b="1" dirty="0" smtClean="0"/>
              <a:t>ОБЩЕСТВО КАК САМОРАЗВИВАЮЩАЯ СИСТЕМА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4908" y="4394039"/>
            <a:ext cx="7689274" cy="218687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Подготовила презентацию</a:t>
            </a:r>
            <a:b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специальностей 34.02.01. «Сестринское дело»</a:t>
            </a:r>
            <a:b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33.02.01 «Фармация»</a:t>
            </a:r>
            <a:b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32.02.01 «Лечебное дело»</a:t>
            </a:r>
            <a:b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преподаватель </a:t>
            </a:r>
            <a:r>
              <a:rPr lang="ru-RU" sz="2400" dirty="0" smtClean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высшей квалификационной </a:t>
            </a:r>
            <a:r>
              <a:rPr lang="ru-RU" sz="2400" dirty="0" smtClean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категории  </a:t>
            </a:r>
            <a:r>
              <a:rPr lang="ru-RU" sz="2400" dirty="0" smtClean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дисциплине </a:t>
            </a:r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«Основы философии»</a:t>
            </a:r>
            <a:b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ln w="3175" cmpd="sng">
                  <a:noFill/>
                </a:ln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Н.А. Франке</a:t>
            </a: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87" y="685800"/>
            <a:ext cx="9144000" cy="78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2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1" y="1039091"/>
            <a:ext cx="112775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общественного развития, как и законы природы, носят 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объективный характер,</a:t>
            </a:r>
            <a:r>
              <a:rPr lang="ru-RU" sz="360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т.е. они возникают, действуют и сходят с исторической арены 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воли и сознания людей. </a:t>
            </a:r>
          </a:p>
          <a:p>
            <a:pPr algn="just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законы общественного развития реализуются 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через деятельность людей</a:t>
            </a:r>
            <a:r>
              <a:rPr lang="ru-RU" sz="360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И там, где людей нет или они есть, но ведут себя пассивно, никакие социологические законы реализоваться не могут.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5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09" y="307309"/>
            <a:ext cx="103770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Движущей силой развития общества является деятельность всех его участников: это и различные социальные общности (класс, нация и т.п.), и индивиды, и выдающиеся личности</a:t>
            </a:r>
            <a:r>
              <a:rPr lang="ru-RU" b="0" i="0" dirty="0" smtClean="0">
                <a:solidFill>
                  <a:schemeClr val="bg1"/>
                </a:solidFill>
                <a:effectLst/>
                <a:latin typeface="Helvetica Neue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30582" y="2770909"/>
            <a:ext cx="9781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уровня СУБЪЕКТА ИСТОРИИ поднимаются только 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тогда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кто и когда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осознает свое место в обществе, </a:t>
            </a:r>
          </a:p>
          <a:p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руководствуется общезначимыми целями, </a:t>
            </a:r>
          </a:p>
          <a:p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участвует в борьбе за их осуществление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80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527" y="625917"/>
            <a:ext cx="57496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Побудительной силой к социальному действию, прежде всего, выступает </a:t>
            </a:r>
            <a:r>
              <a:rPr lang="ru-RU" sz="32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материальный интерес 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(осознанная потребность).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527" y="3463636"/>
            <a:ext cx="119564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Соответственно, </a:t>
            </a:r>
            <a:r>
              <a:rPr lang="ru-RU" sz="40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</a:t>
            </a:r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существования и развития общества является </a:t>
            </a:r>
            <a:r>
              <a:rPr lang="ru-RU" sz="40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производство</a:t>
            </a:r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0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законы</a:t>
            </a:r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регулирующие его движение, полагаются как </a:t>
            </a:r>
            <a:r>
              <a:rPr lang="ru-RU" sz="40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 историческом процессе</a:t>
            </a:r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cdn.miscellaneoushi.com/1600x1200/20121022/technology%201600x1200%20wallpaper_www.miscellaneoushi.com_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07" y="509900"/>
            <a:ext cx="4031673" cy="255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5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78" y="293455"/>
            <a:ext cx="115962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ПРОГРЕСС – это процесс направленного поступательного и необратимого развития общественной жизни в целом или отдельных ее сторон.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380" y="1138535"/>
            <a:ext cx="10113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chemeClr val="bg1"/>
                </a:solidFill>
                <a:effectLst/>
                <a:latin typeface="Helvetica Neue"/>
              </a:rPr>
              <a:t>В ПОНИМАНИИ </a:t>
            </a:r>
            <a:r>
              <a:rPr lang="ru-RU" b="1" i="0" dirty="0" smtClean="0">
                <a:solidFill>
                  <a:schemeClr val="bg1"/>
                </a:solidFill>
                <a:effectLst/>
                <a:latin typeface="Helvetica Neue"/>
              </a:rPr>
              <a:t>СОЦИАЛЬНОГО ПРОГРЕССА </a:t>
            </a:r>
            <a:r>
              <a:rPr lang="ru-RU" b="0" i="0" dirty="0" smtClean="0">
                <a:solidFill>
                  <a:schemeClr val="bg1"/>
                </a:solidFill>
                <a:effectLst/>
                <a:latin typeface="Helvetica Neue"/>
              </a:rPr>
              <a:t>СЕГОДНЯ РАЗЛИЧАЮТ </a:t>
            </a:r>
            <a:r>
              <a:rPr lang="ru-RU" b="1" i="0" dirty="0" smtClean="0">
                <a:solidFill>
                  <a:schemeClr val="bg1"/>
                </a:solidFill>
                <a:effectLst/>
                <a:latin typeface="Helvetica Neue"/>
              </a:rPr>
              <a:t>ДВА ПОДХОДА: </a:t>
            </a:r>
            <a:r>
              <a:rPr lang="ru-RU" b="0" i="0" dirty="0" smtClean="0">
                <a:solidFill>
                  <a:schemeClr val="bg1"/>
                </a:solidFill>
                <a:effectLst/>
                <a:latin typeface="Helvetica Neue"/>
              </a:rPr>
              <a:t>СУММАТИВНЫЙ СУБСТАНЦИОННЫЙ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1457"/>
              </p:ext>
            </p:extLst>
          </p:nvPr>
        </p:nvGraphicFramePr>
        <p:xfrm>
          <a:off x="249378" y="1983615"/>
          <a:ext cx="11596258" cy="4555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8129">
                  <a:extLst>
                    <a:ext uri="{9D8B030D-6E8A-4147-A177-3AD203B41FA5}">
                      <a16:colId xmlns="" xmlns:a16="http://schemas.microsoft.com/office/drawing/2014/main" val="1860140664"/>
                    </a:ext>
                  </a:extLst>
                </a:gridCol>
                <a:gridCol w="5798129">
                  <a:extLst>
                    <a:ext uri="{9D8B030D-6E8A-4147-A177-3AD203B41FA5}">
                      <a16:colId xmlns="" xmlns:a16="http://schemas.microsoft.com/office/drawing/2014/main" val="1184510793"/>
                    </a:ext>
                  </a:extLst>
                </a:gridCol>
              </a:tblGrid>
              <a:tr h="4555729"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СУММАТИВНЫЙ ПОДХОД </a:t>
                      </a:r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рассматривает прогресс как простую совокупность несводимых друг к другу и независимо друг от друга изменений в различных сферах жизни общества. </a:t>
                      </a:r>
                    </a:p>
                    <a:p>
                      <a:pPr algn="just"/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     Причем в каждой сфере жизни существует своя система ценностей: </a:t>
                      </a:r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в экономической сфере</a:t>
                      </a:r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 – уровень развития производительных сил; </a:t>
                      </a:r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в политической сфере </a:t>
                      </a:r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– степень демократизации общества; </a:t>
                      </a:r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в социальной сфере</a:t>
                      </a:r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 – степень защищенности и согласованности интересов самых различных социальных общностей; </a:t>
                      </a:r>
                      <a:r>
                        <a:rPr lang="ru-RU" sz="20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в духовной сфере </a:t>
                      </a:r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– высокий статус нравственных ценностей.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СУБСТАНЦИОНАЛЬНЫЙ ПОДХОД </a:t>
                      </a:r>
                      <a:r>
                        <a:rPr lang="ru-RU" sz="24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рассматривает прогресс как </a:t>
                      </a:r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поступательное восходящее развитие общества</a:t>
                      </a:r>
                      <a:r>
                        <a:rPr lang="ru-RU" sz="24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 в целом. </a:t>
                      </a:r>
                    </a:p>
                    <a:p>
                      <a:pPr algn="l"/>
                      <a:r>
                        <a:rPr lang="ru-RU" sz="2400" b="0" i="0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      В роли критерия полагается только человек, его положение в социальной деятельности, с учетом тех возможностей, которые ему предоставляет общество для его индивидуального развития.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21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32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Helvetica Neue"/>
              </a:rPr>
              <a:t>ФОРМАЦИОННЫЙ И ЦИВИЛИЗАЦИОННЫЙ </a:t>
            </a:r>
            <a:r>
              <a:rPr lang="ru-RU" dirty="0" smtClean="0">
                <a:latin typeface="Helvetica Neue"/>
              </a:rPr>
              <a:t>ПОДХОДЫ </a:t>
            </a:r>
            <a:r>
              <a:rPr lang="ru-RU" dirty="0">
                <a:latin typeface="Helvetica Neue"/>
              </a:rPr>
              <a:t>К АНАЛИЗУ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964" y="2336873"/>
            <a:ext cx="5184714" cy="3599316"/>
          </a:xfrm>
        </p:spPr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ФОРМАЦИОННЫЙ ПОДХОД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унитарно-стадиальный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представляет всемирную историю в виде последовательно сменяющих друг друга общественно-экономических формаций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6431622" cy="3599316"/>
          </a:xfrm>
        </p:spPr>
        <p:txBody>
          <a:bodyPr>
            <a:normAutofit fontScale="92500"/>
          </a:bodyPr>
          <a:lstStyle/>
          <a:p>
            <a:r>
              <a:rPr lang="ru-RU" sz="3200" b="1" u="sng" dirty="0">
                <a:solidFill>
                  <a:schemeClr val="bg1"/>
                </a:solidFill>
                <a:latin typeface="Helvetica Neue"/>
              </a:rPr>
              <a:t>ЦИВИЛИЗАЦИОННЫЙ ПОДХОД УНИТАРНО- СТАДИАЛЬНЫЙ ПЛЮРАЛЬНО- ЦИКЛИЧЕСКИЙ </a:t>
            </a:r>
            <a:endParaRPr lang="ru-RU" sz="3200" b="1" u="sng" dirty="0" smtClean="0">
              <a:solidFill>
                <a:schemeClr val="bg1"/>
              </a:solidFill>
              <a:latin typeface="Helvetica Neue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Helvetica Neue"/>
              </a:rPr>
              <a:t>История </a:t>
            </a:r>
            <a:r>
              <a:rPr lang="ru-RU" sz="3200" dirty="0">
                <a:solidFill>
                  <a:schemeClr val="bg1"/>
                </a:solidFill>
                <a:latin typeface="Helvetica Neue"/>
              </a:rPr>
              <a:t>мировой </a:t>
            </a:r>
            <a:r>
              <a:rPr lang="ru-RU" sz="3200" dirty="0" smtClean="0">
                <a:solidFill>
                  <a:schemeClr val="bg1"/>
                </a:solidFill>
                <a:latin typeface="Helvetica Neue"/>
              </a:rPr>
              <a:t>цивилизации</a:t>
            </a:r>
            <a:r>
              <a:rPr lang="ru-RU" sz="3200" dirty="0">
                <a:solidFill>
                  <a:schemeClr val="bg1"/>
                </a:solidFill>
                <a:latin typeface="Helvetica Neue"/>
              </a:rPr>
              <a:t>. </a:t>
            </a:r>
            <a:r>
              <a:rPr lang="ru-RU" sz="3200" dirty="0" smtClean="0">
                <a:solidFill>
                  <a:schemeClr val="bg1"/>
                </a:solidFill>
                <a:latin typeface="Helvetica Neue"/>
              </a:rPr>
              <a:t>История </a:t>
            </a:r>
            <a:r>
              <a:rPr lang="ru-RU" sz="3200" dirty="0">
                <a:solidFill>
                  <a:schemeClr val="bg1"/>
                </a:solidFill>
                <a:latin typeface="Helvetica Neue"/>
              </a:rPr>
              <a:t>локальных цивилизаций.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951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ФОРМАЦИОННЫЙ ПОДХОД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6364" y="1887408"/>
            <a:ext cx="116932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ОБЩЕСТВЕННО-ЭКОНОМИЧЕСКАЯ ФОРМАЦИЯ </a:t>
            </a:r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исторический тип общества, в основе которого лежит тот или иной </a:t>
            </a:r>
            <a:r>
              <a:rPr lang="ru-RU" sz="40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материального производства</a:t>
            </a:r>
            <a:r>
              <a:rPr lang="ru-RU" sz="40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определяемый совокупностью производственных отношений, соответствующих уровню и характеру развития производительных сил.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00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ptcloud3.ams3.digitaloceanspaces.com/slides/pics/004/162/449/original/Slide36.jpg?15108568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4" y="288492"/>
            <a:ext cx="11205151" cy="647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54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Helvetica Neue"/>
              </a:rPr>
              <a:t>Черты формационного подхода к изучению истории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8545" y="2136385"/>
            <a:ext cx="1173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ЗАКОНОМЕРНЫЙ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 его основе лежат законы развития и смены формаций) </a:t>
            </a:r>
            <a:r>
              <a:rPr lang="ru-RU" sz="32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МАТЕРИАЛИСТИЧЕСКИЙ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(определяющими в конечном счёте полагает экономические факторы) </a:t>
            </a:r>
            <a:r>
              <a:rPr lang="ru-RU" sz="32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(большинство или все народы в своём развитии проходят через выделенные формации) </a:t>
            </a:r>
            <a:r>
              <a:rPr lang="ru-RU" sz="32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СТАДИАЛЬНЫЙ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(каждая формация – стадия в историческом развитии человечества) ПРОГРЕССИВНЫЙ (каждая последующая формация выше, сложнее, развитее предшествующей)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0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2" y="753228"/>
            <a:ext cx="11790217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Helvetica Neue"/>
              </a:rPr>
              <a:t/>
            </a:r>
            <a:br>
              <a:rPr lang="ru-RU" dirty="0" smtClean="0">
                <a:latin typeface="Helvetica Neue"/>
              </a:rPr>
            </a:br>
            <a:r>
              <a:rPr lang="ru-RU" dirty="0">
                <a:latin typeface="Helvetica Neue"/>
              </a:rPr>
              <a:t/>
            </a:r>
            <a:br>
              <a:rPr lang="ru-RU" dirty="0">
                <a:latin typeface="Helvetica Neue"/>
              </a:rPr>
            </a:br>
            <a:r>
              <a:rPr lang="ru-RU" dirty="0" smtClean="0">
                <a:latin typeface="Helvetica Neue"/>
              </a:rPr>
              <a:t/>
            </a:r>
            <a:br>
              <a:rPr lang="ru-RU" dirty="0" smtClean="0">
                <a:latin typeface="Helvetica Neue"/>
              </a:rPr>
            </a:br>
            <a:r>
              <a:rPr lang="ru-RU" dirty="0" smtClean="0">
                <a:latin typeface="Helvetica Neue"/>
              </a:rPr>
              <a:t>ЦИВИЛИЗАЦИОННЫЙ </a:t>
            </a:r>
            <a:r>
              <a:rPr lang="ru-RU" dirty="0">
                <a:latin typeface="Helvetica Neue"/>
              </a:rPr>
              <a:t>ПОДХОД УНИТАРНО- СТАДИАЛЬНЫЙ ПЛЮРАЛЬНО- ЦИКЛИЧЕСКИЙ </a:t>
            </a:r>
            <a:r>
              <a:rPr lang="ru-RU" dirty="0" smtClean="0">
                <a:latin typeface="Helvetica Neue"/>
              </a:rPr>
              <a:t/>
            </a:r>
            <a:br>
              <a:rPr lang="ru-RU" dirty="0" smtClean="0">
                <a:latin typeface="Helvetica Neue"/>
              </a:rPr>
            </a:br>
            <a:r>
              <a:rPr lang="ru-RU" dirty="0">
                <a:latin typeface="Helvetica Neue"/>
              </a:rPr>
              <a:t/>
            </a:r>
            <a:br>
              <a:rPr lang="ru-RU" dirty="0">
                <a:latin typeface="Helvetica Neue"/>
              </a:rPr>
            </a:br>
            <a:r>
              <a:rPr lang="ru-RU" dirty="0" smtClean="0">
                <a:latin typeface="Helvetica Neue"/>
              </a:rPr>
              <a:t>История </a:t>
            </a:r>
            <a:r>
              <a:rPr lang="ru-RU" dirty="0">
                <a:latin typeface="Helvetica Neue"/>
              </a:rPr>
              <a:t>мировой цивилизации. </a:t>
            </a:r>
            <a:r>
              <a:rPr lang="ru-RU" dirty="0" smtClean="0">
                <a:latin typeface="Helvetica Neue"/>
              </a:rPr>
              <a:t/>
            </a:r>
            <a:br>
              <a:rPr lang="ru-RU" dirty="0" smtClean="0">
                <a:latin typeface="Helvetica Neue"/>
              </a:rPr>
            </a:br>
            <a:r>
              <a:rPr lang="ru-RU" dirty="0" smtClean="0">
                <a:latin typeface="Helvetica Neue"/>
              </a:rPr>
              <a:t>История </a:t>
            </a:r>
            <a:r>
              <a:rPr lang="ru-RU" dirty="0">
                <a:latin typeface="Helvetica Neue"/>
              </a:rPr>
              <a:t>локальных цивилизаций.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654" y="3325090"/>
            <a:ext cx="116932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культурно-исторический тип общества, атрибутами которого являются государственность, власть закона или правовое регулирование общественных отношений, производящее хозяйство, поселения городского типа, отделение физического и умственного труда, письменность.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62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792" y="0"/>
            <a:ext cx="89586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цивилизационного подхода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792" y="846431"/>
            <a:ext cx="117138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единый и однонаправленный процесс, он распадается на множество независимых, изолированных, равноценных по значимости путей развития цивилизаций. </a:t>
            </a:r>
          </a:p>
          <a:p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Уникальность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своеобразие исторического пути различных обществ, существовавших в прошлом и существующих в современном мире </a:t>
            </a:r>
          </a:p>
          <a:p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Многообразие факторов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определяющих своеобразие этого исторического пути </a:t>
            </a:r>
          </a:p>
          <a:p>
            <a:r>
              <a:rPr lang="ru-RU" sz="3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познания истории</a:t>
            </a:r>
            <a:r>
              <a:rPr lang="ru-RU" sz="36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изучение неповторимости истории каждого народа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2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Философско-историческое понимание общества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2336873"/>
            <a:ext cx="11568546" cy="3599316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 – целостная система жизни и деятельности людей, объединенных территорией совместного проживания, исторической эпохой, традициями и культурой народа.</a:t>
            </a:r>
            <a:endParaRPr lang="ru-RU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46349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53228"/>
            <a:ext cx="11471563" cy="10809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ЦИВИЛИЗАЦИОННЫЕ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ТРАДИЦИОННОЕ ОБЩЕСТВО ИНДУСТРИАЛЬНОЕ ОБЩЕСТВО ПОСТИНДУСТРИАЛЬНОЕ ОБЩЕСТВО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ds04.infourok.ru/uploads/ex/0542/001882c9-ac306a0d/img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2712"/>
            <a:ext cx="12192000" cy="538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205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2836" y="401782"/>
            <a:ext cx="5320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253" y="1028297"/>
            <a:ext cx="118317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это сложная динамическая </a:t>
            </a:r>
            <a:r>
              <a:rPr lang="ru-RU" sz="28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саморазвивающаяся система.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Человеческая история носит закономерный характер, т.е. </a:t>
            </a:r>
            <a:r>
              <a:rPr lang="ru-RU" sz="28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по определенным законам.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общественного развития реализуются только через деятельность людей. И там, где людей нет или они есть, но ведут себя пассивно, никакие </a:t>
            </a:r>
            <a:r>
              <a:rPr lang="ru-RU" sz="28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законы реализоваться не могут</a:t>
            </a: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два подхода к пониманию сущности и критериев социального прогресса. </a:t>
            </a:r>
            <a:r>
              <a:rPr lang="ru-RU" sz="2800" b="1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Суммативный</a:t>
            </a: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качестве критерия утверждает совокупность признаков, выделенных из основных сфер жизни общества. </a:t>
            </a:r>
            <a:r>
              <a:rPr lang="ru-RU" sz="28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Субстанциональный</a:t>
            </a: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качестве главного критерия полагает человека, меру его свободы.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Линейная/нелинейная направленность истории определена в рамках формационного и цивилизационного подходов.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8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988126"/>
              </p:ext>
            </p:extLst>
          </p:nvPr>
        </p:nvGraphicFramePr>
        <p:xfrm>
          <a:off x="207818" y="304800"/>
          <a:ext cx="11887200" cy="613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243">
                  <a:extLst>
                    <a:ext uri="{9D8B030D-6E8A-4147-A177-3AD203B41FA5}">
                      <a16:colId xmlns="" xmlns:a16="http://schemas.microsoft.com/office/drawing/2014/main" val="1852062130"/>
                    </a:ext>
                  </a:extLst>
                </a:gridCol>
                <a:gridCol w="9753957">
                  <a:extLst>
                    <a:ext uri="{9D8B030D-6E8A-4147-A177-3AD203B41FA5}">
                      <a16:colId xmlns="" xmlns:a16="http://schemas.microsoft.com/office/drawing/2014/main" val="698971518"/>
                    </a:ext>
                  </a:extLst>
                </a:gridCol>
              </a:tblGrid>
              <a:tr h="3964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ИСТОРИЧЕСКОЕ ПОНИМАНИЕ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9461039"/>
                  </a:ext>
                </a:extLst>
              </a:tr>
              <a:tr h="2590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Древняя Греция  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Платон рассматривал общество как воплощение идеи справедливости, связывая ее с космическим началом. Аристотель назвал человека «политическим животным», и утверждал, что только люди способны добровольно и сознательно объединяться в общество.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250628"/>
                  </a:ext>
                </a:extLst>
              </a:tr>
              <a:tr h="30306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Средние века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философии складывалось на философии абсолютной личности, Бога. Модель понимания общества заключается в идее божественного предопределения устройства общества, которое должно обеспечивать человеку условия для достойной встречи с Богом в этой и будущей жизни.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197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7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85393"/>
              </p:ext>
            </p:extLst>
          </p:nvPr>
        </p:nvGraphicFramePr>
        <p:xfrm>
          <a:off x="96982" y="138545"/>
          <a:ext cx="11970327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026">
                  <a:extLst>
                    <a:ext uri="{9D8B030D-6E8A-4147-A177-3AD203B41FA5}">
                      <a16:colId xmlns="" xmlns:a16="http://schemas.microsoft.com/office/drawing/2014/main" val="1885809261"/>
                    </a:ext>
                  </a:extLst>
                </a:gridCol>
                <a:gridCol w="10254301">
                  <a:extLst>
                    <a:ext uri="{9D8B030D-6E8A-4147-A177-3AD203B41FA5}">
                      <a16:colId xmlns="" xmlns:a16="http://schemas.microsoft.com/office/drawing/2014/main" val="4265696732"/>
                    </a:ext>
                  </a:extLst>
                </a:gridCol>
              </a:tblGrid>
              <a:tr h="4331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ИСТОРИЧЕСКОЕ ПОНИМАНИЕ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091633"/>
                  </a:ext>
                </a:extLst>
              </a:tr>
              <a:tr h="609238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Новое     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Время 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натуралистических теориях, получивших широкое распространение в XVII - XVIII вв., общество рассматривается как творение природы, а человек - живое существо, у которого уже в генах заложено стремление к разрушению и насилию.  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Клод Анри Сен-Симон 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(1760 - 1825) считал, что в основе общества – экономическая деятельность людей с ее формами собственности и общественными классами.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Георг Фридрих Гегель 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(1770 - 1831). В основу общества и его истории философ положил идею реализации свободы человека.  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Огюст Конт 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(1798 - 1857) рассматривал общество как сложный целостный организм.  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3762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12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29183"/>
              </p:ext>
            </p:extLst>
          </p:nvPr>
        </p:nvGraphicFramePr>
        <p:xfrm>
          <a:off x="1" y="-917171"/>
          <a:ext cx="11430000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689">
                  <a:extLst>
                    <a:ext uri="{9D8B030D-6E8A-4147-A177-3AD203B41FA5}">
                      <a16:colId xmlns="" xmlns:a16="http://schemas.microsoft.com/office/drawing/2014/main" val="3894427627"/>
                    </a:ext>
                  </a:extLst>
                </a:gridCol>
                <a:gridCol w="10230311">
                  <a:extLst>
                    <a:ext uri="{9D8B030D-6E8A-4147-A177-3AD203B41FA5}">
                      <a16:colId xmlns="" xmlns:a16="http://schemas.microsoft.com/office/drawing/2014/main" val="1661863173"/>
                    </a:ext>
                  </a:extLst>
                </a:gridCol>
              </a:tblGrid>
              <a:tr h="4061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ИСТОРИЧЕСКОЕ ПОНИМАНИЕ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6071351"/>
                  </a:ext>
                </a:extLst>
              </a:tr>
              <a:tr h="6147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век.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Герберт Спенсер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(1820 - 1903) трактовал общество как организм по аналогии с биологическим организмом. Он истолковывал классовое строение общества, наличие в нем различных институтов также по аналогии с различными органами организма, выполняющими свои особые функции.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Карл Маркс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(1818 - 1883) и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Фридрих Энгельс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(1820 - 1895). Согласно их теории все компоненты общества определяются материальными, производственными отношениями, совокупность которых составляет  экономическую основу общества. Такой тип общества представляет общественно-экономическую формацию, в основе которой, закономерный, естественно-исторический процесс.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Зигмунд Фрейд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(1856 - 1939),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Карл Густав Юнг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(1875 - 1961),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Эрих </a:t>
                      </a: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Фромм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(1900 – 1980) видели в обществе психологическую составляющую и искали объяснение в психологии отдельного человека и больших социальных групп.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971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18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27" y="753228"/>
            <a:ext cx="9753855" cy="1080938"/>
          </a:xfrm>
        </p:spPr>
        <p:txBody>
          <a:bodyPr/>
          <a:lstStyle/>
          <a:p>
            <a:r>
              <a:rPr lang="ru-RU" dirty="0"/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Общество как саморазвивающаяся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995054"/>
            <a:ext cx="5378678" cy="4461163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это сложная система, которая развивается на своей собственной основе.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это не просто совокупность людей, а связи, взаимодействия, объединения, это 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 и их деятельность и результаты их деятельности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 своей культурой, ценностями, нормами, системой контроля и наказания, межличностными отношениями, духовной составляющей.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0874" y="1995054"/>
            <a:ext cx="6816436" cy="4655128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элементом любой социальной системы является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обладающий сознанием, поступающий в соответствии со своими желаниями 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стремящийся к определенным целям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придает развитию общества значительную степень неопределенности, а значит и непредсказуемости.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 человек является сложной системой и существует как система в системе. Другие элементы общества также выступают системными формами и образуют определенные автономные системы (государство, экономика, политика, право и т.д.).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053" y="1969899"/>
            <a:ext cx="113468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это сложная динамическая саморазвивающаяся система. Процесс поступательного развития общества, в котором проявляется деятельность многих поколений людей, называют </a:t>
            </a:r>
            <a:r>
              <a:rPr lang="ru-RU" sz="4400" b="1" i="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историческим процессом или историей.</a:t>
            </a:r>
            <a:endParaRPr lang="ru-RU" sz="4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9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5" y="152400"/>
            <a:ext cx="1185949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ФИЛОСОФСКИЕ КОНЦЕПЦИИ ИСТОРИЧЕСКОГО РАЗВИТИЯ. </a:t>
            </a:r>
          </a:p>
          <a:p>
            <a:pPr algn="just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i="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Провиденциализм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исходит из того, что логика истории “задана”, “определена» каким-то до и вне человека существующим духовным началом; жизнь людей выступает лишь средством существования некоего срытого целого. 	</a:t>
            </a:r>
          </a:p>
          <a:p>
            <a:pPr algn="just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i="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Индетерминизм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основное внимание уделяет произвольности выбора, отрицанию необходимости и обусловленности социальных явлений; отрицает закономерный характер истории. 	</a:t>
            </a:r>
            <a:r>
              <a:rPr lang="ru-RU" sz="3200" b="1" i="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Волюнтаризм</a:t>
            </a:r>
            <a:r>
              <a:rPr lang="ru-RU" sz="32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отрицая закономерный характер истории, определяющую роль в истории отводит свободной воле людей. 	Признание закономерного характера развития общественной жизни является ядром социального </a:t>
            </a:r>
            <a:r>
              <a:rPr lang="ru-RU" sz="3200" b="1" i="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детерминизма.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2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3" y="474345"/>
            <a:ext cx="117070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b="1" i="0" dirty="0" smtClean="0">
                <a:effectLst/>
                <a:latin typeface="Helvetica Neue"/>
              </a:rPr>
              <a:t>ДИНАМИЧЕСКИЙ ДЕТЕРМИНИЗМ.</a:t>
            </a:r>
            <a:r>
              <a:rPr lang="ru-RU" sz="2000" b="0" i="0" dirty="0" smtClean="0">
                <a:effectLst/>
                <a:latin typeface="Helvetica Neue"/>
              </a:rPr>
              <a:t> Все происходящее в мире совершается в силу </a:t>
            </a:r>
            <a:r>
              <a:rPr lang="ru-RU" sz="2000" b="1" i="0" dirty="0" smtClean="0">
                <a:effectLst/>
                <a:latin typeface="Helvetica Neue"/>
              </a:rPr>
              <a:t>необходимости,</a:t>
            </a:r>
            <a:r>
              <a:rPr lang="ru-RU" sz="2000" b="0" i="0" dirty="0" smtClean="0">
                <a:effectLst/>
                <a:latin typeface="Helvetica Neue"/>
              </a:rPr>
              <a:t> действия неприкасаемых законов, т.е. </a:t>
            </a:r>
            <a:r>
              <a:rPr lang="ru-RU" sz="2000" b="1" i="0" dirty="0" smtClean="0">
                <a:effectLst/>
                <a:latin typeface="Helvetica Neue"/>
              </a:rPr>
              <a:t>неизбежно</a:t>
            </a:r>
            <a:r>
              <a:rPr lang="ru-RU" sz="2000" b="0" i="0" dirty="0" smtClean="0">
                <a:effectLst/>
                <a:latin typeface="Helvetica Neue"/>
              </a:rPr>
              <a:t>; люди – заложники слепой необходимости, которая предписывает ход истории независимо от их желаний и воли.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b="1" i="0" dirty="0" smtClean="0">
                <a:effectLst/>
                <a:latin typeface="Helvetica Neue"/>
              </a:rPr>
              <a:t>СТАТИСТИЧЕСКИЙ ДЕТЕРМИНИЗМ</a:t>
            </a:r>
            <a:r>
              <a:rPr lang="ru-RU" sz="2000" b="0" i="0" dirty="0" smtClean="0">
                <a:effectLst/>
                <a:latin typeface="Helvetica Neue"/>
              </a:rPr>
              <a:t>. Человеческая история представляются игрой случая, флуктуацией, отклонением от нормы. В математике, квантовой физике, статистической физике случайное событие – то, которое не зависит от другого события, не зависит от необходимости.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b="1" i="0" dirty="0" smtClean="0">
                <a:effectLst/>
                <a:latin typeface="Helvetica Neue"/>
              </a:rPr>
              <a:t>СИСТЕМНЫЙ ДЕТЕРМИНИЗМ</a:t>
            </a:r>
            <a:r>
              <a:rPr lang="ru-RU" sz="2000" b="0" i="0" dirty="0" smtClean="0">
                <a:effectLst/>
                <a:latin typeface="Helvetica Neue"/>
              </a:rPr>
              <a:t>. В бытии материи «заложены» организационные свойства, которые сообщают процессам развития всех материальных систем характер направленности и избирательности, обеспечивают </a:t>
            </a:r>
            <a:r>
              <a:rPr lang="ru-RU" sz="2000" b="0" i="0" dirty="0" err="1" smtClean="0">
                <a:effectLst/>
                <a:latin typeface="Helvetica Neue"/>
              </a:rPr>
              <a:t>самооупорядочивание</a:t>
            </a:r>
            <a:r>
              <a:rPr lang="ru-RU" sz="2000" b="0" i="0" dirty="0" smtClean="0">
                <a:effectLst/>
                <a:latin typeface="Helvetica Neue"/>
              </a:rPr>
              <a:t> процессов движениям направлении взаимообусловленности закономерной динамической связи и появления таких принципиально новых качеств, которые сохраняют преемственность с предыдущими.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726846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106</TotalTime>
  <Words>1231</Words>
  <Application>Microsoft Office PowerPoint</Application>
  <PresentationFormat>Широкоэкранный</PresentationFormat>
  <Paragraphs>74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Helvetica Neue</vt:lpstr>
      <vt:lpstr>Times New Roman</vt:lpstr>
      <vt:lpstr>Trebuchet MS</vt:lpstr>
      <vt:lpstr>Берлин</vt:lpstr>
      <vt:lpstr>ОБЩЕСТВО КАК САМОРАЗВИВАЮЩАЯ СИСТЕМА</vt:lpstr>
      <vt:lpstr>1. Философско-историческое понимание общества </vt:lpstr>
      <vt:lpstr>Презентация PowerPoint</vt:lpstr>
      <vt:lpstr>Презентация PowerPoint</vt:lpstr>
      <vt:lpstr>Презентация PowerPoint</vt:lpstr>
      <vt:lpstr>2. Общество как саморазвивающаяся система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ФОРМАЦИОННЫЙ И ЦИВИЛИЗАЦИОННЫЙ ПОДХОДЫ К АНАЛИЗУ ИСТОРИИ</vt:lpstr>
      <vt:lpstr>ФОРМАЦИОННЫЙ ПОДХОД</vt:lpstr>
      <vt:lpstr>Презентация PowerPoint</vt:lpstr>
      <vt:lpstr>Черты формационного подхода к изучению истории</vt:lpstr>
      <vt:lpstr>   ЦИВИЛИЗАЦИОННЫЙ ПОДХОД УНИТАРНО- СТАДИАЛЬНЫЙ ПЛЮРАЛЬНО- ЦИКЛИЧЕСКИЙ   История мировой цивилизации.  История локальных цивилизаций.</vt:lpstr>
      <vt:lpstr>Презентация PowerPoint</vt:lpstr>
      <vt:lpstr>  ЦИВИЛИЗАЦИОННЫЕ ЭТАПЫ ТРАДИЦИОННОЕ ОБЩЕСТВО ИНДУСТРИАЛЬНОЕ ОБЩЕСТВО ПОСТИНДУСТРИАЛЬНОЕ ОБЩЕСТВО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КАК САМОРАЗВИВАЮЩАЯ СИСТЕМА</dc:title>
  <dc:creator>Я</dc:creator>
  <cp:lastModifiedBy>Я</cp:lastModifiedBy>
  <cp:revision>25</cp:revision>
  <dcterms:created xsi:type="dcterms:W3CDTF">2020-10-18T15:43:01Z</dcterms:created>
  <dcterms:modified xsi:type="dcterms:W3CDTF">2021-04-09T08:47:46Z</dcterms:modified>
</cp:coreProperties>
</file>