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7" r:id="rId4"/>
    <p:sldId id="298" r:id="rId5"/>
    <p:sldId id="260" r:id="rId6"/>
    <p:sldId id="309" r:id="rId7"/>
    <p:sldId id="310" r:id="rId8"/>
    <p:sldId id="299" r:id="rId9"/>
    <p:sldId id="311" r:id="rId10"/>
    <p:sldId id="301" r:id="rId11"/>
    <p:sldId id="312" r:id="rId12"/>
    <p:sldId id="302" r:id="rId13"/>
    <p:sldId id="304" r:id="rId14"/>
    <p:sldId id="313" r:id="rId15"/>
    <p:sldId id="305" r:id="rId16"/>
    <p:sldId id="306" r:id="rId17"/>
    <p:sldId id="307" r:id="rId18"/>
    <p:sldId id="308" r:id="rId19"/>
    <p:sldId id="314" r:id="rId20"/>
    <p:sldId id="315" r:id="rId21"/>
    <p:sldId id="316" r:id="rId22"/>
    <p:sldId id="317" r:id="rId23"/>
    <p:sldId id="319" r:id="rId24"/>
    <p:sldId id="318" r:id="rId25"/>
    <p:sldId id="320" r:id="rId26"/>
    <p:sldId id="321" r:id="rId27"/>
    <p:sldId id="322" r:id="rId28"/>
    <p:sldId id="323" r:id="rId29"/>
    <p:sldId id="325" r:id="rId30"/>
    <p:sldId id="326" r:id="rId31"/>
    <p:sldId id="324" r:id="rId32"/>
    <p:sldId id="330" r:id="rId33"/>
    <p:sldId id="327" r:id="rId34"/>
    <p:sldId id="328" r:id="rId35"/>
    <p:sldId id="329" r:id="rId36"/>
    <p:sldId id="331" r:id="rId37"/>
    <p:sldId id="332" r:id="rId38"/>
    <p:sldId id="333" r:id="rId39"/>
    <p:sldId id="334" r:id="rId40"/>
    <p:sldId id="335" r:id="rId41"/>
    <p:sldId id="258" r:id="rId42"/>
    <p:sldId id="259" r:id="rId43"/>
    <p:sldId id="261" r:id="rId44"/>
    <p:sldId id="263" r:id="rId45"/>
    <p:sldId id="264" r:id="rId46"/>
    <p:sldId id="265" r:id="rId47"/>
    <p:sldId id="26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1229" autoAdjust="0"/>
    <p:restoredTop sz="94660"/>
  </p:normalViewPr>
  <p:slideViewPr>
    <p:cSldViewPr>
      <p:cViewPr varScale="1">
        <p:scale>
          <a:sx n="57" d="100"/>
          <a:sy n="57" d="100"/>
        </p:scale>
        <p:origin x="-90" y="-1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kern="1800" dirty="0">
                <a:solidFill>
                  <a:srgbClr val="47453A"/>
                </a:solidFill>
                <a:latin typeface="Times New Roman"/>
                <a:ea typeface="Times New Roman"/>
                <a:cs typeface="Times New Roman"/>
              </a:rPr>
              <a:t>Метаболические средства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8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3" cy="666936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Вторая группа – «препараты, участвующие в обеспечении пластических процессов». Представителем является 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калия </a:t>
            </a:r>
            <a:r>
              <a:rPr lang="ru-RU" sz="4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орорат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4000" dirty="0">
              <a:latin typeface="Times New Roman"/>
              <a:ea typeface="Times New Roman"/>
            </a:endParaRPr>
          </a:p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047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3896"/>
            <a:ext cx="8640960" cy="655272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Его основные фармакологические свойства:</a:t>
            </a:r>
            <a:endParaRPr lang="ru-RU" sz="32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анаболическое действие (усиливает синтез белка)</a:t>
            </a:r>
            <a:endParaRPr lang="ru-RU" sz="32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улучшает процессы регенерации ткани и заживление ран</a:t>
            </a:r>
            <a:endParaRPr lang="ru-RU" sz="32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стимулирует синтез сократительных белков миокарда</a:t>
            </a:r>
            <a:endParaRPr lang="ru-RU" sz="32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стимулирует </a:t>
            </a:r>
            <a:r>
              <a:rPr lang="ru-RU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кровотворение</a:t>
            </a:r>
            <a:endParaRPr lang="ru-RU" sz="32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ноотропный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и антидепрессивный эффекты</a:t>
            </a:r>
            <a:endParaRPr lang="ru-RU" sz="32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200" dirty="0">
              <a:latin typeface="Times New Roman"/>
              <a:ea typeface="Times New Roman"/>
            </a:endParaRPr>
          </a:p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9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5" cy="6624736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</a:rPr>
              <a:t>Третья группа стимуляторов метаболических процессов – это препараты, выступающие как субстраты энергетического обмена: глюкоза, натрия </a:t>
            </a:r>
            <a:r>
              <a:rPr lang="ru-RU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сукцинат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</a:rPr>
              <a:t>, карнитина хлорид.</a:t>
            </a:r>
            <a:endParaRPr lang="ru-RU" sz="4400" dirty="0">
              <a:latin typeface="Times New Roman"/>
              <a:ea typeface="Times New Roman"/>
            </a:endParaRPr>
          </a:p>
          <a:p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8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8892480" cy="9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98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5" cy="666936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При парентеральном введении глюкозы в организме:</a:t>
            </a:r>
            <a:endParaRPr lang="ru-RU" sz="40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усиливается отложение гликогена в печени</a:t>
            </a:r>
            <a:endParaRPr lang="ru-RU" sz="40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усиливается </a:t>
            </a:r>
            <a:r>
              <a:rPr lang="ru-RU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инактивация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 токсинов в печени</a:t>
            </a:r>
            <a:endParaRPr lang="ru-RU" sz="40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усиливаются обменные процессы в миокарде</a:t>
            </a:r>
            <a:endParaRPr lang="ru-RU" sz="4000" dirty="0">
              <a:latin typeface="Times New Roman"/>
              <a:ea typeface="Times New Roman"/>
            </a:endParaRPr>
          </a:p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9033375" cy="666936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</a:rPr>
              <a:t>В медицинской практике глюкозу вводят </a:t>
            </a:r>
            <a:r>
              <a:rPr lang="ru-RU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парэнтерально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</a:rPr>
              <a:t> в виде:</a:t>
            </a:r>
            <a:endParaRPr lang="ru-RU" sz="44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</a:rPr>
              <a:t>Изотонического раствора (4,5-5%)</a:t>
            </a:r>
            <a:endParaRPr lang="ru-RU" sz="44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</a:rPr>
              <a:t>Гипертонического раствора (25-40%)</a:t>
            </a:r>
            <a:endParaRPr lang="ru-RU" sz="4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</a:rPr>
              <a:t>Изотонические растворы глюкозы вводят обычно </a:t>
            </a:r>
            <a:r>
              <a:rPr lang="ru-RU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капельно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</a:rPr>
              <a:t> в вену: при обезвоживании организма, при кровотечениях, шоке.</a:t>
            </a:r>
            <a:endParaRPr lang="ru-RU" sz="4400" dirty="0">
              <a:latin typeface="Times New Roman"/>
              <a:ea typeface="Times New Roman"/>
            </a:endParaRPr>
          </a:p>
          <a:p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8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3" cy="666936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Гипертонические растворы глюкозы вводят в вену очень медленно и однократно в объеме 20-50 мл. при следующих состояниях: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гипокалиемия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тяжелых инфекционных заболеваниях, когда наблюдается интоксикация организма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при отравлениях ядами и лекарствами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при отеке легких и мозга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заболеваниях сердца, печени.</a:t>
            </a:r>
            <a:endParaRPr lang="ru-RU" sz="3600" dirty="0">
              <a:latin typeface="Times New Roman"/>
              <a:ea typeface="Times New Roman"/>
            </a:endParaRPr>
          </a:p>
          <a:p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3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-171400"/>
            <a:ext cx="8928991" cy="727280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</a:rPr>
              <a:t>Серьезным противопоказанием к назначению глюкозы является сахарный диабет.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681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3999" cy="648072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Следующий </a:t>
            </a:r>
            <a:r>
              <a:rPr lang="ru-RU" sz="2800" dirty="0">
                <a:latin typeface="Times New Roman"/>
                <a:ea typeface="Times New Roman"/>
              </a:rPr>
              <a:t>препарат их группы </a:t>
            </a:r>
            <a:r>
              <a:rPr lang="ru-RU" sz="2800" dirty="0" err="1">
                <a:latin typeface="Times New Roman"/>
                <a:ea typeface="Times New Roman"/>
              </a:rPr>
              <a:t>сукцинатов</a:t>
            </a:r>
            <a:r>
              <a:rPr lang="ru-RU" sz="2800" dirty="0">
                <a:latin typeface="Times New Roman"/>
                <a:ea typeface="Times New Roman"/>
              </a:rPr>
              <a:t> энергетического обмена – </a:t>
            </a:r>
            <a:r>
              <a:rPr lang="ru-RU" sz="2800" b="1" dirty="0">
                <a:latin typeface="Times New Roman"/>
                <a:ea typeface="Times New Roman"/>
              </a:rPr>
              <a:t>карнитина хлорид.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Можно выделить основные функции карнитина в организме: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- участие в окислении жирных кислот. Здесь карнитин выступает как переносчик «активированных» жирных кислот через внутреннюю мембрану митохондрии к месту их окисления.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- Обеспечивает переход от состояния покоя к активности в скелетных мышцах путем регулирования соотношения: ацетил – Ко: Ко 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4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7" cy="666936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</a:rPr>
              <a:t>Средства, стимулирующие метаболические процессы – это лекарственные препараты разных химических групп, стимулирующие обменные процессы в организме и используемые в комплексной терапии и используемые в комплексной терапии многих патогенетических состояний.</a:t>
            </a:r>
            <a:endParaRPr lang="ru-RU" sz="4400" dirty="0">
              <a:latin typeface="Times New Roman"/>
              <a:ea typeface="Times New Roman"/>
            </a:endParaRPr>
          </a:p>
          <a:p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61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3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622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529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5" cy="511256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- ИБС</a:t>
            </a: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- При миопатиях (наследственное заболевание, обусловленное ослаблением мышечной </a:t>
            </a:r>
            <a:r>
              <a:rPr lang="ru-RU" sz="3200" dirty="0" err="1">
                <a:latin typeface="Times New Roman"/>
                <a:ea typeface="Times New Roman"/>
              </a:rPr>
              <a:t>деятельлности</a:t>
            </a:r>
            <a:r>
              <a:rPr lang="ru-RU" sz="3200" dirty="0">
                <a:latin typeface="Times New Roman"/>
                <a:ea typeface="Times New Roman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- Новорожденные с низкой массой тела (гипотрофия)</a:t>
            </a: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- В спортивной медицине при длительных физических нагрузках 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479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Препарат </a:t>
            </a:r>
            <a:r>
              <a:rPr lang="ru-RU" b="1" dirty="0">
                <a:latin typeface="Calibri"/>
                <a:ea typeface="Calibri"/>
                <a:cs typeface="Times New Roman"/>
              </a:rPr>
              <a:t>метионин </a:t>
            </a:r>
            <a:r>
              <a:rPr lang="ru-RU" dirty="0">
                <a:latin typeface="Calibri"/>
                <a:ea typeface="Calibri"/>
                <a:cs typeface="Times New Roman"/>
              </a:rPr>
              <a:t>является синтетическим аналогом незаменимой серосодержащей аминокислоты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</a:t>
            </a:r>
            <a:r>
              <a:rPr lang="ru-RU" b="1" dirty="0" smtClean="0">
                <a:latin typeface="Times New Roman"/>
                <a:ea typeface="Times New Roman"/>
              </a:rPr>
              <a:t>репараты </a:t>
            </a:r>
            <a:r>
              <a:rPr lang="ru-RU" b="1" dirty="0">
                <a:latin typeface="Times New Roman"/>
                <a:ea typeface="Times New Roman"/>
              </a:rPr>
              <a:t>аминокислот.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381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5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413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7" cy="494116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Применяют метионин при заболеваниях печени (особенно когда имеется инфильтрация </a:t>
            </a:r>
            <a:r>
              <a:rPr lang="ru-RU" sz="3200" dirty="0" err="1">
                <a:latin typeface="Times New Roman"/>
                <a:ea typeface="Times New Roman"/>
              </a:rPr>
              <a:t>гепатоцитов</a:t>
            </a:r>
            <a:r>
              <a:rPr lang="ru-RU" sz="3200" dirty="0">
                <a:latin typeface="Times New Roman"/>
                <a:ea typeface="Times New Roman"/>
              </a:rPr>
              <a:t> жиром): гепатит, цирроз. Применяют метионин при токсических поражениях печени алкоголем, хлороформом, мышьяком и другими ядами. Для понижения холестерина при атеросклерозе также используют метионин.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2639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5" cy="5517232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В организме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глутаминовая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кислота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декарбоксилируется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с образованием ГАМК, которая в свою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очередь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превращается в янтарную кислоту. </a:t>
            </a:r>
            <a:r>
              <a:rPr lang="ru-RU" sz="28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Г</a:t>
            </a:r>
            <a:r>
              <a:rPr lang="ru-RU" sz="2800" dirty="0" err="1" smtClean="0">
                <a:latin typeface="Calibri"/>
                <a:ea typeface="Calibri"/>
                <a:cs typeface="Times New Roman"/>
              </a:rPr>
              <a:t>лутаминовая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кислота (через ГАМК) участвует в синтезе макроэргических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фосфатов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и сама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ГАМК играет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существенную роль в обмене веществ головного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мозга,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глутаминовая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кислота является главным, первичным продуктом усвоения неорганического азота, занимая центральное место в азотистом обмене. Азот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глутаминовй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кислоты участвует в синтезе аминокислот, а аминогруппа используется в тканях для синтеза ряда азотистых веществ: мочевины,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глутамина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Calibri"/>
                <a:ea typeface="Calibri"/>
                <a:cs typeface="Times New Roman"/>
              </a:rPr>
              <a:t>глутаминовая</a:t>
            </a:r>
            <a:r>
              <a:rPr lang="ru-RU" b="1" dirty="0">
                <a:latin typeface="Calibri"/>
                <a:ea typeface="Calibri"/>
                <a:cs typeface="Times New Roman"/>
              </a:rPr>
              <a:t> кислота.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510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667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48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6480720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</a:rPr>
              <a:t>Классификация средств, стимулирующих метаболические процессы:</a:t>
            </a:r>
            <a:endParaRPr lang="ru-RU" sz="2900" dirty="0">
              <a:latin typeface="Times New Roman"/>
              <a:ea typeface="Times New Roman"/>
            </a:endParaRPr>
          </a:p>
          <a:p>
            <a:pPr lvl="0" algn="just">
              <a:tabLst>
                <a:tab pos="457200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</a:rPr>
              <a:t>Производные аденозина и гипоксантина:</a:t>
            </a:r>
            <a:endParaRPr lang="ru-RU" sz="29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</a:rPr>
              <a:t>кислота аденозинтрифосфорная (</a:t>
            </a:r>
            <a:r>
              <a:rPr lang="ru-RU" sz="2900" dirty="0" err="1">
                <a:solidFill>
                  <a:srgbClr val="000000"/>
                </a:solidFill>
                <a:latin typeface="Times New Roman"/>
                <a:ea typeface="Times New Roman"/>
              </a:rPr>
              <a:t>фосфобион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29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900" dirty="0" err="1">
                <a:solidFill>
                  <a:srgbClr val="000000"/>
                </a:solidFill>
                <a:latin typeface="Times New Roman"/>
                <a:ea typeface="Times New Roman"/>
              </a:rPr>
              <a:t>фосфаден</a:t>
            </a:r>
            <a:endParaRPr lang="ru-RU" sz="29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900" dirty="0" err="1">
                <a:solidFill>
                  <a:srgbClr val="000000"/>
                </a:solidFill>
                <a:latin typeface="Times New Roman"/>
                <a:ea typeface="Times New Roman"/>
              </a:rPr>
              <a:t>рибоксин</a:t>
            </a:r>
            <a:endParaRPr lang="ru-RU" sz="29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</a:rPr>
              <a:t>Препараты, участвующие в обеспечении в организме пластических процессов:</a:t>
            </a:r>
            <a:endParaRPr lang="ru-RU" sz="29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</a:rPr>
              <a:t>калия </a:t>
            </a:r>
            <a:r>
              <a:rPr lang="ru-RU" sz="2900" dirty="0" err="1">
                <a:solidFill>
                  <a:srgbClr val="000000"/>
                </a:solidFill>
                <a:latin typeface="Times New Roman"/>
                <a:ea typeface="Times New Roman"/>
              </a:rPr>
              <a:t>орорат</a:t>
            </a:r>
            <a:endParaRPr lang="ru-RU" sz="29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 startAt="3"/>
              <a:tabLst>
                <a:tab pos="457200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</a:rPr>
              <a:t>Препараты как субстраты энергетического обмена:</a:t>
            </a:r>
            <a:endParaRPr lang="ru-RU" sz="29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</a:rPr>
              <a:t>глюкоза</a:t>
            </a:r>
            <a:endParaRPr lang="ru-RU" sz="29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</a:rPr>
              <a:t>натрия </a:t>
            </a:r>
            <a:r>
              <a:rPr lang="ru-RU" sz="2900" dirty="0" err="1">
                <a:solidFill>
                  <a:srgbClr val="000000"/>
                </a:solidFill>
                <a:latin typeface="Times New Roman"/>
                <a:ea typeface="Times New Roman"/>
              </a:rPr>
              <a:t>сукцинат</a:t>
            </a:r>
            <a:endParaRPr lang="ru-RU" sz="2900" dirty="0"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Times New Roman"/>
              </a:rPr>
              <a:t>карнитина хлорид</a:t>
            </a:r>
            <a:endParaRPr lang="ru-RU" sz="29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68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542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8497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11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 </a:t>
            </a:r>
            <a:r>
              <a:rPr lang="ru-RU" sz="3200" b="1" dirty="0" smtClean="0"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latin typeface="Times New Roman"/>
                <a:ea typeface="Times New Roman"/>
              </a:rPr>
              <a:t>(«</a:t>
            </a:r>
            <a:r>
              <a:rPr lang="ru-RU" sz="3200" dirty="0" err="1">
                <a:latin typeface="Times New Roman"/>
                <a:ea typeface="Times New Roman"/>
              </a:rPr>
              <a:t>акто</a:t>
            </a:r>
            <a:r>
              <a:rPr lang="ru-RU" sz="3200" dirty="0">
                <a:latin typeface="Times New Roman"/>
                <a:ea typeface="Times New Roman"/>
              </a:rPr>
              <a:t>» – движение, «протекция»- защита) – это группа средств, улучшающих показатели работоспособности в сложных условиях (например, спортивные соревнования), препятствующие утомлению и ускорению адаптации.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/>
                <a:ea typeface="Times New Roman"/>
              </a:rPr>
              <a:t>Актопротекторы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br>
              <a:rPr lang="ru-RU" b="1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3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44824"/>
            <a:ext cx="9143999" cy="501317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Сюда относятся препараты разных химических и фармакологических групп, вмешивающиеся в обменные процессы и повышающие работоспособность человека: адаптогены, </a:t>
            </a:r>
            <a:r>
              <a:rPr lang="ru-RU" sz="3200" dirty="0" err="1">
                <a:latin typeface="Times New Roman" pitchFamily="18" charset="0"/>
                <a:ea typeface="Calibri"/>
                <a:cs typeface="Times New Roman" pitchFamily="18" charset="0"/>
              </a:rPr>
              <a:t>ноотропы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, аминокислоты, </a:t>
            </a:r>
            <a:r>
              <a:rPr lang="ru-RU" sz="3200" dirty="0" err="1">
                <a:latin typeface="Times New Roman" pitchFamily="18" charset="0"/>
                <a:ea typeface="Calibri"/>
                <a:cs typeface="Times New Roman" pitchFamily="18" charset="0"/>
              </a:rPr>
              <a:t>антигипоксанты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и другие.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92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Суть действия метаболических средств заключается в способности трансформировать обменные процессы клеток миокарда (при условии развивающейся ишемии и гипоксии) с окисления жирных кислот на окисление глюкозы. Это дает возможность максимально эффективно использовать оставшийся кислород, выполнять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цитопротекторный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функции.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cap="all" dirty="0">
                <a:latin typeface="Times New Roman"/>
                <a:ea typeface="Times New Roman"/>
                <a:cs typeface="Times New Roman"/>
              </a:rPr>
              <a:t>МИОКАРДИАЛЬНЫЕ ЦИТОПРОТЕКТОРЫ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491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515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  <a:cs typeface="Times New Roman"/>
              </a:rPr>
              <a:t>Актовегин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активизирует обмен веществ в тканях, улучшает трофику, стимулирует регенеративные процессы. Проявляет антигипоксическое,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нейропротекторное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ангиопротекторное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действие.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Препарат повышает поглощение и утилизацию кислорода, стимулирует микроциркуляцию, предупреждает ишемию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39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77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13376"/>
          </a:xfrm>
        </p:spPr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833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27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lvl="0" algn="just">
              <a:buFont typeface="+mj-lt"/>
              <a:buAutoNum type="arabicPeriod" startAt="4"/>
              <a:tabLst>
                <a:tab pos="457200" algn="l"/>
              </a:tabLst>
            </a:pPr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</a:rPr>
              <a:t>Препараты аминокислот:</a:t>
            </a:r>
            <a:endParaRPr lang="ru-RU" sz="5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</a:rPr>
              <a:t>метионин</a:t>
            </a:r>
            <a:endParaRPr lang="ru-RU" sz="5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400" dirty="0" err="1">
                <a:solidFill>
                  <a:srgbClr val="000000"/>
                </a:solidFill>
                <a:latin typeface="Times New Roman"/>
                <a:ea typeface="Times New Roman"/>
              </a:rPr>
              <a:t>глутаминовая</a:t>
            </a:r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</a:rPr>
              <a:t> кислота</a:t>
            </a:r>
            <a:endParaRPr lang="ru-RU" sz="5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ru-RU" sz="5400" dirty="0" err="1">
                <a:solidFill>
                  <a:srgbClr val="000000"/>
                </a:solidFill>
                <a:latin typeface="Times New Roman"/>
                <a:ea typeface="Times New Roman"/>
              </a:rPr>
              <a:t>Актопротекторы</a:t>
            </a:r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sz="5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400" dirty="0" err="1">
                <a:solidFill>
                  <a:srgbClr val="000000"/>
                </a:solidFill>
                <a:latin typeface="Times New Roman"/>
                <a:ea typeface="Times New Roman"/>
              </a:rPr>
              <a:t>глутамин</a:t>
            </a:r>
            <a:endParaRPr lang="ru-RU" sz="5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80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62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761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521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463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995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773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790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17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7" cy="655272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3600" i="1" dirty="0">
                <a:solidFill>
                  <a:srgbClr val="000000"/>
                </a:solidFill>
                <a:latin typeface="Times New Roman"/>
                <a:ea typeface="Times New Roman"/>
              </a:rPr>
              <a:t>Производные аденозина и гипоксантина .</a:t>
            </a:r>
            <a:endParaRPr lang="ru-RU" sz="3600" dirty="0">
              <a:latin typeface="Times New Roman"/>
              <a:ea typeface="Times New Roman"/>
            </a:endParaRPr>
          </a:p>
          <a:p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Родоначальником этой группы является препарат АТФ (</a:t>
            </a:r>
            <a:r>
              <a:rPr lang="ru-RU" sz="3600" dirty="0" err="1">
                <a:solidFill>
                  <a:srgbClr val="000000"/>
                </a:solidFill>
                <a:ea typeface="Calibri"/>
                <a:cs typeface="Times New Roman"/>
              </a:rPr>
              <a:t>фосфобион</a:t>
            </a: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). 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5238667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48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538413"/>
            <a:ext cx="20955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20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51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964487" cy="6741368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4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Рибоксин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Times New Roman"/>
              </a:rPr>
              <a:t> (инозин)</a:t>
            </a:r>
            <a:endParaRPr lang="ru-RU" sz="4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99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141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1157</TotalTime>
  <Words>562</Words>
  <Application>Microsoft Office PowerPoint</Application>
  <PresentationFormat>Экран (4:3)</PresentationFormat>
  <Paragraphs>71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Волна</vt:lpstr>
      <vt:lpstr>Метаболические средства </vt:lpstr>
      <vt:lpstr>Презентация PowerPoint</vt:lpstr>
      <vt:lpstr>Презентация PowerPoint</vt:lpstr>
      <vt:lpstr>4. 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Применение:</vt:lpstr>
      <vt:lpstr>Препараты аминокислот. </vt:lpstr>
      <vt:lpstr>Презентация PowerPoint</vt:lpstr>
      <vt:lpstr>  </vt:lpstr>
      <vt:lpstr>глутаминовая кислота.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Актопротекторы  </vt:lpstr>
      <vt:lpstr>Презентация PowerPoint</vt:lpstr>
      <vt:lpstr>МИОКАРДИАЛЬНЫЕ ЦИТОПРОТЕКТОРЫ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2020-03-27T10:36:10Z</dcterms:created>
  <dcterms:modified xsi:type="dcterms:W3CDTF">2021-03-02T12:15:53Z</dcterms:modified>
</cp:coreProperties>
</file>